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90" r:id="rId5"/>
    <p:sldId id="289" r:id="rId6"/>
    <p:sldId id="295" r:id="rId7"/>
    <p:sldId id="298" r:id="rId8"/>
    <p:sldId id="307" r:id="rId9"/>
    <p:sldId id="308" r:id="rId10"/>
    <p:sldId id="309" r:id="rId11"/>
    <p:sldId id="305" r:id="rId12"/>
    <p:sldId id="296" r:id="rId13"/>
    <p:sldId id="302" r:id="rId14"/>
    <p:sldId id="306" r:id="rId15"/>
    <p:sldId id="301" r:id="rId16"/>
    <p:sldId id="291" r:id="rId17"/>
    <p:sldId id="297" r:id="rId18"/>
    <p:sldId id="292" r:id="rId19"/>
    <p:sldId id="293" r:id="rId20"/>
    <p:sldId id="283" r:id="rId21"/>
    <p:sldId id="276" r:id="rId22"/>
    <p:sldId id="303" r:id="rId23"/>
    <p:sldId id="30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955"/>
    <a:srgbClr val="005B7E"/>
    <a:srgbClr val="276F8B"/>
    <a:srgbClr val="51A3D2"/>
    <a:srgbClr val="F1900F"/>
    <a:srgbClr val="4A66AC"/>
    <a:srgbClr val="417B85"/>
    <a:srgbClr val="629DD1"/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CB78C-B052-4AB1-A95D-C9956C74B885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B7443-BCDA-40E7-9904-38C89F2BA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9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0CAE1-5238-4BEB-9269-ADC13B39FF43}" type="datetimeFigureOut">
              <a:rPr lang="ru-RU" smtClean="0"/>
              <a:t>25.03.2026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3225-33FD-4E89-9281-AD4E6F9F0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4867275" y="1897625"/>
            <a:ext cx="6553200" cy="1582994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 презентации</a:t>
            </a:r>
            <a:br>
              <a:rPr lang="ru-RU" dirty="0" smtClean="0"/>
            </a:br>
            <a:r>
              <a:rPr lang="ru-RU" dirty="0" smtClean="0"/>
              <a:t>в 2-3 строки (30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7275" y="3716594"/>
            <a:ext cx="6390659" cy="11281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 (18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782968" y="6235336"/>
            <a:ext cx="2167270" cy="486139"/>
          </a:xfrm>
        </p:spPr>
        <p:txBody>
          <a:bodyPr anchor="b"/>
          <a:lstStyle>
            <a:lvl1pPr algn="r">
              <a:defRPr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2024 г.</a:t>
            </a:r>
            <a:br>
              <a:rPr lang="ru-RU" dirty="0" smtClean="0"/>
            </a:br>
            <a:r>
              <a:rPr lang="ru-RU" dirty="0" smtClean="0"/>
              <a:t>г.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26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1058333" y="2378471"/>
            <a:ext cx="10092268" cy="3937662"/>
          </a:xfr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или фотографию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048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ллюстрация 1,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214532" y="2378471"/>
            <a:ext cx="535040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</a:t>
            </a:r>
            <a:br>
              <a:rPr lang="ru-RU" dirty="0" smtClean="0"/>
            </a:br>
            <a:r>
              <a:rPr lang="ru-RU" dirty="0" smtClean="0"/>
              <a:t>или фотографию</a:t>
            </a:r>
            <a:endParaRPr lang="ru-RU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567267" y="2378471"/>
            <a:ext cx="542713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</a:t>
            </a:r>
            <a:br>
              <a:rPr lang="ru-RU" dirty="0" smtClean="0"/>
            </a:br>
            <a:r>
              <a:rPr lang="ru-RU" dirty="0" smtClean="0"/>
              <a:t>или фотографию</a:t>
            </a:r>
            <a:endParaRPr lang="ru-RU" dirty="0"/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83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4 показателя, 4 блока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123</a:t>
            </a:r>
            <a:endParaRPr lang="ru-RU" dirty="0"/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456</a:t>
            </a:r>
            <a:endParaRPr lang="ru-RU" dirty="0"/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789</a:t>
            </a:r>
            <a:endParaRPr lang="ru-RU" dirty="0"/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1023</a:t>
            </a:r>
            <a:endParaRPr lang="ru-RU" dirty="0"/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26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Название таблицы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8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аблиц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Название таблицы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 smtClean="0"/>
              <a:t>Любая пояснительная или дополнительная информация </a:t>
            </a:r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3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Название диаграммы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133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Любая пояснительная или дополнительная информация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2162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627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4867275" y="1897625"/>
            <a:ext cx="6553200" cy="1582994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 презентации</a:t>
            </a:r>
            <a:br>
              <a:rPr lang="ru-RU" dirty="0" smtClean="0"/>
            </a:br>
            <a:r>
              <a:rPr lang="ru-RU" dirty="0" smtClean="0"/>
              <a:t>в 2-3 строки (30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7275" y="3716594"/>
            <a:ext cx="6390659" cy="11281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 (18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782968" y="6235336"/>
            <a:ext cx="2167270" cy="486139"/>
          </a:xfrm>
        </p:spPr>
        <p:txBody>
          <a:bodyPr anchor="b"/>
          <a:lstStyle>
            <a:lvl1pPr algn="r">
              <a:defRPr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2024 г.</a:t>
            </a:r>
            <a:br>
              <a:rPr lang="ru-RU" dirty="0" smtClean="0"/>
            </a:br>
            <a:r>
              <a:rPr lang="ru-RU" dirty="0" smtClean="0"/>
              <a:t>г.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46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865239" y="2159718"/>
            <a:ext cx="7039896" cy="1278193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 презентации</a:t>
            </a:r>
            <a:br>
              <a:rPr lang="ru-RU" dirty="0" smtClean="0"/>
            </a:br>
            <a:r>
              <a:rPr lang="ru-RU" dirty="0" smtClean="0"/>
              <a:t>в 2-3 строки (30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65239" y="3618271"/>
            <a:ext cx="7039896" cy="11602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 (18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61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865239" y="2159718"/>
            <a:ext cx="7039896" cy="1278193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 презентации</a:t>
            </a:r>
            <a:br>
              <a:rPr lang="ru-RU" dirty="0" smtClean="0"/>
            </a:br>
            <a:r>
              <a:rPr lang="ru-RU" dirty="0" smtClean="0"/>
              <a:t>в 2-3 строки (30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65239" y="3618271"/>
            <a:ext cx="7039896" cy="11602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 (18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03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1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ЕГ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1" y="-139469"/>
            <a:ext cx="1532822" cy="1532822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132878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088" y="1150938"/>
            <a:ext cx="11045825" cy="52244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7495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558002" y="341671"/>
            <a:ext cx="8936220" cy="53386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 (24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1822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224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1396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9115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1,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67" y="2328863"/>
            <a:ext cx="4749268" cy="3267604"/>
          </a:xfr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Акцент (цитата,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 err="1" smtClean="0"/>
              <a:t>доп</a:t>
            </a:r>
            <a:r>
              <a:rPr lang="ru-RU" dirty="0" smtClean="0"/>
              <a:t> информация)</a:t>
            </a:r>
            <a:r>
              <a:rPr lang="en-US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28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7444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832600" y="1150939"/>
            <a:ext cx="4844565" cy="5156728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или фотографию</a:t>
            </a:r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688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1058333" y="2378471"/>
            <a:ext cx="10092268" cy="3937662"/>
          </a:xfr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или фотографию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3828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ллюстрация 1,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214532" y="2378471"/>
            <a:ext cx="535040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</a:t>
            </a:r>
            <a:br>
              <a:rPr lang="ru-RU" dirty="0" smtClean="0"/>
            </a:br>
            <a:r>
              <a:rPr lang="ru-RU" dirty="0" smtClean="0"/>
              <a:t>или фотографию</a:t>
            </a:r>
            <a:endParaRPr lang="ru-RU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567267" y="2378471"/>
            <a:ext cx="542713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</a:t>
            </a:r>
            <a:br>
              <a:rPr lang="ru-RU" dirty="0" smtClean="0"/>
            </a:br>
            <a:r>
              <a:rPr lang="ru-RU" dirty="0" smtClean="0"/>
              <a:t>или фотографию</a:t>
            </a:r>
            <a:endParaRPr lang="ru-RU" dirty="0"/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1464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4 показателя, 4 блока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123</a:t>
            </a:r>
            <a:endParaRPr lang="ru-RU" dirty="0"/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456</a:t>
            </a:r>
            <a:endParaRPr lang="ru-RU" dirty="0"/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789</a:t>
            </a:r>
            <a:endParaRPr lang="ru-RU" dirty="0"/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1023</a:t>
            </a:r>
            <a:endParaRPr lang="ru-RU" dirty="0"/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2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513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Название таблицы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1444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аблиц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Название таблицы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 smtClean="0"/>
              <a:t>Любая пояснительная или дополнительная информация </a:t>
            </a:r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3249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Название диаграммы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898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Любая пояснительная или дополнительная информация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381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572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4867275" y="1897625"/>
            <a:ext cx="6553200" cy="1582994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 презентации</a:t>
            </a:r>
            <a:br>
              <a:rPr lang="ru-RU" dirty="0" smtClean="0"/>
            </a:br>
            <a:r>
              <a:rPr lang="ru-RU" dirty="0" smtClean="0"/>
              <a:t>в 2-3 строки (30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7275" y="3716594"/>
            <a:ext cx="6390659" cy="11281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 (18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782968" y="6235336"/>
            <a:ext cx="2167270" cy="486139"/>
          </a:xfrm>
        </p:spPr>
        <p:txBody>
          <a:bodyPr anchor="b"/>
          <a:lstStyle>
            <a:lvl1pPr algn="r">
              <a:defRPr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2024 г.</a:t>
            </a:r>
            <a:br>
              <a:rPr lang="ru-RU" dirty="0" smtClean="0"/>
            </a:br>
            <a:r>
              <a:rPr lang="ru-RU" dirty="0" smtClean="0"/>
              <a:t>г.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086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865239" y="2159718"/>
            <a:ext cx="7039896" cy="1278193"/>
          </a:xfrm>
          <a:noFill/>
        </p:spPr>
        <p:txBody>
          <a:bodyPr anchor="b">
            <a:noAutofit/>
          </a:bodyPr>
          <a:lstStyle>
            <a:lvl1pPr algn="l">
              <a:defRPr sz="3000" b="1" u="none" baseline="0">
                <a:solidFill>
                  <a:srgbClr val="005B7E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 презентации</a:t>
            </a:r>
            <a:br>
              <a:rPr lang="ru-RU" dirty="0" smtClean="0"/>
            </a:br>
            <a:r>
              <a:rPr lang="ru-RU" dirty="0" smtClean="0"/>
              <a:t>в 2-3 строки (30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65239" y="3618271"/>
            <a:ext cx="7039896" cy="11602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 (18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48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74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ЕГ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1" y="-139469"/>
            <a:ext cx="1532822" cy="1532822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132878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088" y="1150938"/>
            <a:ext cx="11045825" cy="52244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7495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558002" y="341671"/>
            <a:ext cx="8936220" cy="53386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 (24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9575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24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ЕГ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1" y="-139469"/>
            <a:ext cx="1532822" cy="1532822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132878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088" y="1150938"/>
            <a:ext cx="11045825" cy="52244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7495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558002" y="341671"/>
            <a:ext cx="8936220" cy="53386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 (24</a:t>
            </a:r>
            <a:r>
              <a:rPr lang="en-US" dirty="0" err="1" smtClean="0"/>
              <a:t>pt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9205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408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490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1,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67" y="2328863"/>
            <a:ext cx="4749268" cy="3267604"/>
          </a:xfr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Акцент (цитата,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 err="1" smtClean="0"/>
              <a:t>доп</a:t>
            </a:r>
            <a:r>
              <a:rPr lang="ru-RU" dirty="0" smtClean="0"/>
              <a:t> информация)</a:t>
            </a:r>
            <a:r>
              <a:rPr lang="en-US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28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495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832600" y="1150939"/>
            <a:ext cx="4844565" cy="5156728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или фотографию</a:t>
            </a:r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890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1058333" y="2378471"/>
            <a:ext cx="10092268" cy="3937662"/>
          </a:xfr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или фотографию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1386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ллюстрация 1,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214532" y="2378471"/>
            <a:ext cx="535040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</a:t>
            </a:r>
            <a:br>
              <a:rPr lang="ru-RU" dirty="0" smtClean="0"/>
            </a:br>
            <a:r>
              <a:rPr lang="ru-RU" dirty="0" smtClean="0"/>
              <a:t>или фотографию</a:t>
            </a:r>
            <a:endParaRPr lang="ru-RU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567267" y="2378471"/>
            <a:ext cx="5427133" cy="3937662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</a:t>
            </a:r>
            <a:br>
              <a:rPr lang="ru-RU" dirty="0" smtClean="0"/>
            </a:br>
            <a:r>
              <a:rPr lang="ru-RU" dirty="0" smtClean="0"/>
              <a:t>или фотографию</a:t>
            </a:r>
            <a:endParaRPr lang="ru-RU" dirty="0"/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02977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4 показателя, 4 блока текс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123</a:t>
            </a:r>
            <a:endParaRPr lang="ru-RU" dirty="0"/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456</a:t>
            </a:r>
            <a:endParaRPr lang="ru-RU" dirty="0"/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789</a:t>
            </a:r>
            <a:endParaRPr lang="ru-RU" dirty="0"/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1023</a:t>
            </a:r>
            <a:endParaRPr lang="ru-RU" dirty="0"/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35970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Название таблицы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3164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аблиц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Название таблицы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 smtClean="0"/>
              <a:t>Любая пояснительная или дополнительная информация </a:t>
            </a:r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52010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Название диаграммы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277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6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Любая пояснительная или дополнительная информация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84794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45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7537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572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1,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815667" y="2328863"/>
            <a:ext cx="4749268" cy="3267604"/>
          </a:xfr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Акцент (цитата,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 err="1" smtClean="0"/>
              <a:t>доп</a:t>
            </a:r>
            <a:r>
              <a:rPr lang="ru-RU" dirty="0" smtClean="0"/>
              <a:t> информация)</a:t>
            </a:r>
            <a:r>
              <a:rPr lang="en-US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28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931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,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832600" y="1150939"/>
            <a:ext cx="4844565" cy="5156728"/>
          </a:xfr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вставить иллюстрацию или фотографию</a:t>
            </a:r>
            <a:endParaRPr lang="ru-RU" dirty="0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/>
            <a:r>
              <a:rPr lang="ru-RU" dirty="0" smtClean="0"/>
              <a:t>Название презентации, 2-3 строки</a:t>
            </a:r>
            <a:r>
              <a:rPr lang="en-US" dirty="0" smtClean="0"/>
              <a:t>, </a:t>
            </a:r>
            <a:r>
              <a:rPr lang="ru-RU" dirty="0" smtClean="0"/>
              <a:t>10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 dirty="0" smtClean="0">
                <a:solidFill>
                  <a:srgbClr val="005B7E"/>
                </a:solidFill>
              </a:rPr>
            </a:br>
            <a:r>
              <a:rPr lang="ru-RU" sz="1000" b="1" dirty="0" smtClean="0">
                <a:solidFill>
                  <a:srgbClr val="005B7E"/>
                </a:solidFill>
              </a:rPr>
              <a:t>и информационных технологий</a:t>
            </a:r>
            <a:endParaRPr lang="ru-RU" sz="1000" b="1" dirty="0">
              <a:solidFill>
                <a:srgbClr val="005B7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133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5B7E"/>
                </a:solidFill>
              </a:defRPr>
            </a:lvl1pPr>
          </a:lstStyle>
          <a:p>
            <a:fld id="{8865DD5A-6057-4ABF-9889-1B8090DA02C5}" type="datetimeFigureOut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31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4" r:id="rId3"/>
    <p:sldLayoutId id="2147483673" r:id="rId4"/>
    <p:sldLayoutId id="2147483655" r:id="rId5"/>
    <p:sldLayoutId id="2147483664" r:id="rId6"/>
    <p:sldLayoutId id="2147483662" r:id="rId7"/>
    <p:sldLayoutId id="2147483668" r:id="rId8"/>
    <p:sldLayoutId id="2147483667" r:id="rId9"/>
    <p:sldLayoutId id="2147483666" r:id="rId10"/>
    <p:sldLayoutId id="2147483665" r:id="rId11"/>
    <p:sldLayoutId id="2147483663" r:id="rId12"/>
    <p:sldLayoutId id="2147483670" r:id="rId13"/>
    <p:sldLayoutId id="2147483671" r:id="rId14"/>
    <p:sldLayoutId id="2147483672" r:id="rId15"/>
    <p:sldLayoutId id="214748366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5B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749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49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49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9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9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5B7E"/>
                </a:solidFill>
              </a:defRPr>
            </a:lvl1pPr>
          </a:lstStyle>
          <a:p>
            <a:fld id="{8865DD5A-6057-4ABF-9889-1B8090DA02C5}" type="datetimeFigureOut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374955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2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5B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749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49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49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9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9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5B7E"/>
                </a:solidFill>
              </a:defRPr>
            </a:lvl1pPr>
          </a:lstStyle>
          <a:p>
            <a:fld id="{8865DD5A-6057-4ABF-9889-1B8090DA02C5}" type="datetimeFigureOut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374955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B7E"/>
                </a:solidFill>
              </a:defRPr>
            </a:lvl1pPr>
          </a:lstStyle>
          <a:p>
            <a:fld id="{16066D03-2ED4-4316-A261-F7530402B9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57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5B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749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49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49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9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9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fioco.ru.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ioco.ru/nav-vpr-oo" TargetMode="Externa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hyperlink" Target="https://monitoring.spbcokoit.ru/procedure/1122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Media/Default/Documents/&#1042;&#1055;&#1056;_2026/&#1056;&#1077;&#1082;&#1086;&#1084;&#1077;&#1085;&#1076;&#1072;&#1094;&#1080;&#1080;_&#1076;&#1083;&#1103;_&#1054;&#1054;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hyperlink" Target="https://fioco.ru/obraztsi_i_opisaniya_vpr" TargetMode="External"/><Relationship Id="rId4" Type="http://schemas.openxmlformats.org/officeDocument/2006/relationships/hyperlink" Target="https://fioco.ru/Media/Default/Documents/&#1042;&#1055;&#1056;_2026/&#1056;&#1077;&#1082;&#1086;&#1084;&#1077;&#1085;&#1076;&#1072;&#1094;&#1080;&#1080;_&#1076;&#1083;&#1103;_&#1089;&#1091;&#1073;&#1098;&#1077;&#1082;&#1090;&#1072;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/>
              <a:t>Организационные аспекты подготовки к проведению ВПР-2026 в образовательных организациях </a:t>
            </a:r>
            <a:r>
              <a:rPr lang="ru-RU" sz="2800" dirty="0" smtClean="0"/>
              <a:t>Санкт-Петербурга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Маркова Мария Александровна </a:t>
            </a:r>
            <a:r>
              <a:rPr lang="ru-RU" dirty="0"/>
              <a:t>– начальник отдела организационно-технологического и информационно-методического сопровождения исследований качества образования </a:t>
            </a:r>
            <a:r>
              <a:rPr lang="ru-RU" dirty="0" smtClean="0"/>
              <a:t>ГБУ ДПО «СПбЦОКОиИТ»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2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8670" y="366484"/>
            <a:ext cx="9148693" cy="53386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ВПР 2026  на ПК (5-8 классы)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377880" y="1258144"/>
            <a:ext cx="3509320" cy="3571240"/>
            <a:chOff x="1275563" y="1386303"/>
            <a:chExt cx="4328064" cy="33049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75563" y="1386303"/>
              <a:ext cx="4328064" cy="33049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75563" y="1386303"/>
              <a:ext cx="4328064" cy="323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b="1" dirty="0"/>
                <a:t>Основные этапы проведения ВПР  </a:t>
              </a:r>
              <a:r>
                <a:rPr lang="ru-RU" sz="1700" b="1" dirty="0" smtClean="0"/>
                <a:t>с использованием </a:t>
              </a:r>
              <a:r>
                <a:rPr lang="ru-RU" sz="1700" b="1" dirty="0"/>
                <a:t>компьютера: </a:t>
              </a:r>
              <a:endParaRPr lang="ru-RU" sz="1700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1700" b="1" dirty="0" smtClean="0"/>
                <a:t>Получение </a:t>
              </a:r>
              <a:r>
                <a:rPr lang="ru-RU" sz="1700" b="1" dirty="0"/>
                <a:t>реквизитов </a:t>
              </a:r>
              <a:r>
                <a:rPr lang="ru-RU" sz="1700" dirty="0"/>
                <a:t>доступа к </a:t>
              </a:r>
              <a:r>
                <a:rPr lang="ru-RU" sz="1700" dirty="0" smtClean="0"/>
                <a:t>работе 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1700" b="1" dirty="0" smtClean="0"/>
                <a:t>Выдача </a:t>
              </a:r>
              <a:r>
                <a:rPr lang="ru-RU" sz="1700" b="1" dirty="0"/>
                <a:t>реквизитов </a:t>
              </a:r>
              <a:r>
                <a:rPr lang="ru-RU" sz="1700" dirty="0" smtClean="0"/>
                <a:t>участникам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1700" b="1" dirty="0" smtClean="0"/>
                <a:t>Выполнение </a:t>
              </a:r>
              <a:r>
                <a:rPr lang="ru-RU" sz="1700" b="1" dirty="0"/>
                <a:t>проверочной </a:t>
              </a:r>
              <a:r>
                <a:rPr lang="ru-RU" sz="1700" b="1" dirty="0" smtClean="0"/>
                <a:t>работы</a:t>
              </a:r>
              <a:endParaRPr lang="ru-RU" sz="1700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1700" b="1" dirty="0" smtClean="0"/>
                <a:t>Заполнение </a:t>
              </a:r>
              <a:r>
                <a:rPr lang="ru-RU" sz="1700" b="1" dirty="0"/>
                <a:t>электронных </a:t>
              </a:r>
              <a:r>
                <a:rPr lang="ru-RU" sz="1700" b="1" dirty="0" smtClean="0"/>
                <a:t>протоколов</a:t>
              </a:r>
              <a:endParaRPr lang="ru-RU" sz="1700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1700" b="1" dirty="0" smtClean="0"/>
                <a:t>Проверка </a:t>
              </a:r>
              <a:r>
                <a:rPr lang="ru-RU" sz="1700" b="1" dirty="0"/>
                <a:t>работ </a:t>
              </a:r>
              <a:r>
                <a:rPr lang="ru-RU" sz="1700" dirty="0"/>
                <a:t>(дистанционно)</a:t>
              </a: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78892"/>
              </p:ext>
            </p:extLst>
          </p:nvPr>
        </p:nvGraphicFramePr>
        <p:xfrm>
          <a:off x="304125" y="1258144"/>
          <a:ext cx="7991378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80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Важные даты: ВПР на ПК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Проведение работ на ПК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20.04.2026 – 29.04.2026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Загрузка эл.протоколов  проведения ВПР в ЛК ГИС ФИС 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20.04.2026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Проверка работ в системе удаленной проверки заданий «Эксперт»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21.04.2026 – </a:t>
                      </a:r>
                      <a:r>
                        <a:rPr lang="ru-RU" sz="1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05.05.2026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Получение индивидуальных результатов в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ЛК ГИС ФИС ОКО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22.05.2026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Получение результатов в разделе «Аналитика»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08.06.2026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709798" y="5134012"/>
            <a:ext cx="9242853" cy="1361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ru-RU" sz="1600" dirty="0">
                <a:solidFill>
                  <a:schemeClr val="tx1"/>
                </a:solidFill>
              </a:rPr>
              <a:t>Для районных </a:t>
            </a:r>
            <a:r>
              <a:rPr lang="ru-RU" sz="1600" dirty="0" smtClean="0">
                <a:solidFill>
                  <a:schemeClr val="tx1"/>
                </a:solidFill>
              </a:rPr>
              <a:t>координаторов ВПР </a:t>
            </a:r>
            <a:r>
              <a:rPr lang="ru-RU" sz="1600" dirty="0">
                <a:solidFill>
                  <a:schemeClr val="tx1"/>
                </a:solidFill>
              </a:rPr>
              <a:t>будет предоставлен доступ для мониторинга:</a:t>
            </a:r>
          </a:p>
          <a:p>
            <a:pPr marL="285750" indent="-285750" algn="ctr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</a:rPr>
              <a:t>В систему тестирования </a:t>
            </a:r>
            <a:r>
              <a:rPr lang="ru-RU" sz="1600" b="1" dirty="0">
                <a:solidFill>
                  <a:schemeClr val="tx1"/>
                </a:solidFill>
              </a:rPr>
              <a:t>https://edutest.obrnadzor.gov.ru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285750" indent="-285750" algn="ctr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систему удаленной проверки заданий «Эксперт» </a:t>
            </a:r>
            <a:r>
              <a:rPr lang="ru-RU" sz="1600" b="1" dirty="0">
                <a:solidFill>
                  <a:schemeClr val="tx1"/>
                </a:solidFill>
              </a:rPr>
              <a:t>https://</a:t>
            </a:r>
            <a:r>
              <a:rPr lang="ru-RU" sz="1600" b="1" dirty="0" smtClean="0">
                <a:solidFill>
                  <a:schemeClr val="tx1"/>
                </a:solidFill>
              </a:rPr>
              <a:t>expert-fisoko.obrnadzor.gov.ru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2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89470" y="1085035"/>
            <a:ext cx="11714209" cy="4805019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Решение о проведении ВПР на ПК ОО принимает самостоятельно с учетом технических возможностей.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dirty="0"/>
              <a:t>Выбор работы с использованием компьютера по учебному предмету </a:t>
            </a:r>
            <a:r>
              <a:rPr lang="ru-RU" sz="2000" dirty="0">
                <a:solidFill>
                  <a:srgbClr val="FF0000"/>
                </a:solidFill>
              </a:rPr>
              <a:t>не гарантирует </a:t>
            </a:r>
            <a:r>
              <a:rPr lang="ru-RU" sz="2000" dirty="0"/>
              <a:t>распределение данной ОО именно этого учебного предмета</a:t>
            </a:r>
            <a:r>
              <a:rPr lang="ru-RU" sz="2000" dirty="0" smtClean="0"/>
              <a:t>. (например: если  </a:t>
            </a:r>
            <a:r>
              <a:rPr lang="ru-RU" sz="2000" dirty="0"/>
              <a:t>ОО заявила о готовности писать только историю, это не гарантирует, что именно история будет выбрана при случайном распределении </a:t>
            </a:r>
            <a:r>
              <a:rPr lang="ru-RU" sz="2000" dirty="0" smtClean="0"/>
              <a:t>предметов)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случае принятия решения о проведении проверочных работ с использованием компьютера экспертам для проверки заданий предоставляется доступ к ЛК в системе удаленной проверки заданий «Эксперт</a:t>
            </a:r>
            <a:r>
              <a:rPr lang="ru-RU" sz="2000" dirty="0" smtClean="0">
                <a:solidFill>
                  <a:schemeClr val="tx1"/>
                </a:solidFill>
              </a:rPr>
              <a:t>» (срок проверки заданий в системе </a:t>
            </a:r>
            <a:r>
              <a:rPr lang="ru-RU" sz="2000" b="1" u="sng" dirty="0" smtClean="0">
                <a:solidFill>
                  <a:srgbClr val="FF0000"/>
                </a:solidFill>
              </a:rPr>
              <a:t>до 5 мая 2026!!!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  <a:endParaRPr lang="ru-RU" sz="2000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Если проверочная работа состоит из двух частей, предоставленные </a:t>
            </a:r>
            <a:r>
              <a:rPr lang="ru-RU" sz="2000" b="1" dirty="0">
                <a:solidFill>
                  <a:srgbClr val="FF0000"/>
                </a:solidFill>
              </a:rPr>
              <a:t>реквизиты</a:t>
            </a:r>
            <a:r>
              <a:rPr lang="ru-RU" sz="2000" dirty="0">
                <a:solidFill>
                  <a:schemeClr val="tx1"/>
                </a:solidFill>
              </a:rPr>
              <a:t> доступа участников используются </a:t>
            </a:r>
            <a:r>
              <a:rPr lang="ru-RU" sz="2000" b="1" dirty="0">
                <a:solidFill>
                  <a:srgbClr val="FF0000"/>
                </a:solidFill>
              </a:rPr>
              <a:t>на обе части</a:t>
            </a:r>
            <a:r>
              <a:rPr lang="ru-RU" sz="2000" dirty="0">
                <a:solidFill>
                  <a:schemeClr val="tx1"/>
                </a:solidFill>
              </a:rPr>
              <a:t>. При этом один и тот же участник должен выполнить обе части работы.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Доступ к выполнению проверочной работы предоставляется с 8:00 до 20:00 по местному времени. Результаты работ, выполненных </a:t>
            </a:r>
            <a:r>
              <a:rPr lang="ru-RU" sz="20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после 20:00 </a:t>
            </a:r>
            <a:r>
              <a:rPr lang="ru-RU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по местному времени, </a:t>
            </a:r>
            <a:r>
              <a:rPr lang="ru-RU" sz="20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не учитываются </a:t>
            </a:r>
            <a:r>
              <a:rPr lang="ru-RU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при обработке результатов и не предоставляются в разделе «Аналитика». </a:t>
            </a:r>
            <a:endParaRPr lang="ru-RU" sz="20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ВПР 2026 </a:t>
            </a:r>
            <a:r>
              <a:rPr lang="ru-RU" dirty="0"/>
              <a:t>на ПК (с 20.04.2026 по </a:t>
            </a:r>
            <a:r>
              <a:rPr lang="ru-RU" dirty="0" smtClean="0"/>
              <a:t>29.04.2026)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2739" y="5955957"/>
            <a:ext cx="9740677" cy="639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4222" y="5955957"/>
            <a:ext cx="992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74955"/>
                </a:solidFill>
              </a:rPr>
              <a:t>Демонстрационные </a:t>
            </a:r>
            <a:r>
              <a:rPr lang="ru-RU" b="1" dirty="0">
                <a:solidFill>
                  <a:srgbClr val="374955"/>
                </a:solidFill>
              </a:rPr>
              <a:t>варианты проверочных работ с использованием </a:t>
            </a:r>
            <a:r>
              <a:rPr lang="ru-RU" b="1" dirty="0" smtClean="0">
                <a:solidFill>
                  <a:srgbClr val="374955"/>
                </a:solidFill>
              </a:rPr>
              <a:t>компьютера</a:t>
            </a:r>
          </a:p>
          <a:p>
            <a:pPr algn="ctr"/>
            <a:r>
              <a:rPr lang="ru-RU" dirty="0" smtClean="0">
                <a:solidFill>
                  <a:srgbClr val="374955"/>
                </a:solidFill>
              </a:rPr>
              <a:t> </a:t>
            </a:r>
            <a:r>
              <a:rPr lang="ru-RU" dirty="0">
                <a:solidFill>
                  <a:srgbClr val="374955"/>
                </a:solidFill>
                <a:hlinkClick r:id="rId3"/>
              </a:rPr>
              <a:t>https</a:t>
            </a:r>
            <a:r>
              <a:rPr lang="ru-RU" dirty="0" smtClean="0">
                <a:solidFill>
                  <a:srgbClr val="374955"/>
                </a:solidFill>
                <a:hlinkClick r:id="rId3"/>
              </a:rPr>
              <a:t>://demo.fioco.ru.</a:t>
            </a:r>
            <a:endParaRPr lang="en-US" dirty="0" smtClean="0">
              <a:solidFill>
                <a:srgbClr val="374955"/>
              </a:solidFill>
            </a:endParaRPr>
          </a:p>
          <a:p>
            <a:endParaRPr lang="ru-RU" dirty="0">
              <a:solidFill>
                <a:srgbClr val="3749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39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178384" y="4855152"/>
            <a:ext cx="10577011" cy="772539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Каждый КИМ, </a:t>
            </a:r>
            <a:r>
              <a:rPr lang="ru-RU" sz="1600" dirty="0">
                <a:solidFill>
                  <a:schemeClr val="tx1"/>
                </a:solidFill>
                <a:cs typeface="Calibri" panose="020F0502020204030204" pitchFamily="34" charset="0"/>
              </a:rPr>
              <a:t>размещённый в </a:t>
            </a:r>
            <a:r>
              <a:rPr lang="ru-RU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ЛК ГИС </a:t>
            </a:r>
            <a:r>
              <a:rPr lang="ru-RU" sz="1600" dirty="0">
                <a:solidFill>
                  <a:schemeClr val="tx1"/>
                </a:solidFill>
                <a:cs typeface="Calibri" panose="020F0502020204030204" pitchFamily="34" charset="0"/>
              </a:rPr>
              <a:t>ФИСОКО, содержит </a:t>
            </a:r>
            <a:r>
              <a:rPr lang="ru-RU" sz="1600" b="1" dirty="0">
                <a:solidFill>
                  <a:schemeClr val="tx1"/>
                </a:solidFill>
                <a:cs typeface="Calibri" panose="020F0502020204030204" pitchFamily="34" charset="0"/>
              </a:rPr>
              <a:t>уникальные </a:t>
            </a:r>
            <a:r>
              <a:rPr lang="ru-RU" sz="16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идентификаторы</a:t>
            </a:r>
            <a:r>
              <a:rPr lang="ru-RU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cs typeface="Calibri" panose="020F0502020204030204" pitchFamily="34" charset="0"/>
              </a:rPr>
              <a:t>Важно напомнить образовательным организациям </a:t>
            </a:r>
            <a:r>
              <a:rPr lang="ru-RU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о </a:t>
            </a:r>
            <a:r>
              <a:rPr lang="ru-RU" sz="1600" dirty="0">
                <a:solidFill>
                  <a:schemeClr val="tx1"/>
                </a:solidFill>
                <a:cs typeface="Calibri" panose="020F0502020204030204" pitchFamily="34" charset="0"/>
              </a:rPr>
              <a:t>том, что публикация КИМ </a:t>
            </a:r>
            <a:r>
              <a:rPr lang="ru-RU" sz="1600">
                <a:solidFill>
                  <a:schemeClr val="tx1"/>
                </a:solidFill>
                <a:cs typeface="Calibri" panose="020F0502020204030204" pitchFamily="34" charset="0"/>
              </a:rPr>
              <a:t>в </a:t>
            </a:r>
            <a:r>
              <a:rPr lang="ru-RU" sz="1600" smtClean="0">
                <a:solidFill>
                  <a:schemeClr val="tx1"/>
                </a:solidFill>
                <a:cs typeface="Calibri" panose="020F0502020204030204" pitchFamily="34" charset="0"/>
              </a:rPr>
              <a:t>сети Интернет </a:t>
            </a:r>
            <a:r>
              <a:rPr lang="ru-RU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является </a:t>
            </a:r>
            <a:r>
              <a:rPr lang="ru-RU" sz="1600" b="1" dirty="0">
                <a:solidFill>
                  <a:schemeClr val="tx1"/>
                </a:solidFill>
                <a:cs typeface="Calibri" panose="020F0502020204030204" pitchFamily="34" charset="0"/>
              </a:rPr>
              <a:t>нарушением требований порядка проведения </a:t>
            </a:r>
            <a:r>
              <a:rPr lang="ru-RU" sz="16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ВПР.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Контрольно-измерительные материалы ВПР 2026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71" t="3937" r="1149"/>
          <a:stretch/>
        </p:blipFill>
        <p:spPr>
          <a:xfrm>
            <a:off x="4612943" y="1050878"/>
            <a:ext cx="7287904" cy="3166368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725488" y="1478677"/>
            <a:ext cx="3944937" cy="215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9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cs typeface="Calibri" panose="020F0502020204030204" pitchFamily="34" charset="0"/>
              </a:rPr>
              <a:t>Материалы для проведения проверочных работ размещаются в ЛК ГИС ФИС ОКО (стр.8 Таблица 1 в Порядке проведения ВПР в 2026 году).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cs typeface="Calibri" panose="020F0502020204030204" pitchFamily="34" charset="0"/>
              </a:rPr>
              <a:t>Важно при скачивании КИМ и доп.материалов ориентироваться на заявленное расписание в ЛК ФИСОКО!</a:t>
            </a:r>
            <a:r>
              <a:rPr lang="ru-RU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b="1" dirty="0" smtClean="0">
                <a:cs typeface="Calibri" panose="020F0502020204030204" pitchFamily="34" charset="0"/>
              </a:rPr>
              <a:t>КИМ доступны для скачивания за два рабочих дня до проведения работы!</a:t>
            </a:r>
          </a:p>
          <a:p>
            <a:endParaRPr lang="ru-RU" dirty="0"/>
          </a:p>
        </p:txBody>
      </p:sp>
      <p:sp>
        <p:nvSpPr>
          <p:cNvPr id="8" name="AutoShape 2" descr="‼"/>
          <p:cNvSpPr>
            <a:spLocks noChangeAspect="1" noChangeArrowheads="1"/>
          </p:cNvSpPr>
          <p:nvPr/>
        </p:nvSpPr>
        <p:spPr bwMode="auto">
          <a:xfrm>
            <a:off x="635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74955"/>
              </a:solidFill>
            </a:endParaRPr>
          </a:p>
        </p:txBody>
      </p:sp>
      <p:sp>
        <p:nvSpPr>
          <p:cNvPr id="10" name="AutoShape 4" descr="‼"/>
          <p:cNvSpPr>
            <a:spLocks noChangeAspect="1" noChangeArrowheads="1"/>
          </p:cNvSpPr>
          <p:nvPr/>
        </p:nvSpPr>
        <p:spPr bwMode="auto">
          <a:xfrm>
            <a:off x="2159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374955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1319" y="4703805"/>
            <a:ext cx="11439528" cy="10721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319" y="4855152"/>
            <a:ext cx="71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!!!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ЛК ГИС ФИСОКО необходимо заполнить </a:t>
            </a:r>
            <a:r>
              <a:rPr lang="ru-RU" sz="2400" dirty="0" smtClean="0"/>
              <a:t>уточняющую форму для ОО</a:t>
            </a:r>
            <a:r>
              <a:rPr lang="ru-RU" sz="2400" dirty="0"/>
              <a:t>, заявившие углубленное изучение математики и/или физики на </a:t>
            </a:r>
            <a:r>
              <a:rPr lang="ru-RU" sz="2400" dirty="0" smtClean="0"/>
              <a:t>уровне </a:t>
            </a:r>
            <a:r>
              <a:rPr lang="ru-RU" sz="2400" dirty="0"/>
              <a:t>основного общего образования </a:t>
            </a:r>
            <a:r>
              <a:rPr lang="ru-RU" sz="2400" dirty="0" smtClean="0"/>
              <a:t>(</a:t>
            </a:r>
            <a:r>
              <a:rPr lang="ru-RU" sz="2400" dirty="0"/>
              <a:t>7 и/или 8 класс):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срок заполнения формы до 20 марта 2026;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необходимо </a:t>
            </a:r>
            <a:r>
              <a:rPr lang="ru-RU" sz="2400" b="1" u="sng" dirty="0" smtClean="0">
                <a:solidFill>
                  <a:srgbClr val="FF0000"/>
                </a:solidFill>
              </a:rPr>
              <a:t>правильно указать номер класса </a:t>
            </a:r>
            <a:r>
              <a:rPr lang="ru-RU" sz="2400" dirty="0" smtClean="0"/>
              <a:t>в котором осуществляется углубленное изучение предметов математика и/или физика.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3411" y="391298"/>
            <a:ext cx="8936220" cy="53386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о классах с углубленным изучением предметов Математика и Физика в 7 и 8 классах. ВПР </a:t>
            </a:r>
            <a:r>
              <a:rPr lang="ru-RU" dirty="0" smtClean="0"/>
              <a:t>2026 (до 20 марта)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0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40267" y="1043846"/>
            <a:ext cx="11769399" cy="5488759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2C363A"/>
                </a:solidFill>
              </a:rPr>
              <a:t>Даты проведения ВПР </a:t>
            </a:r>
            <a:r>
              <a:rPr lang="ru-RU" sz="2000" b="1" dirty="0">
                <a:solidFill>
                  <a:srgbClr val="FF0000"/>
                </a:solidFill>
              </a:rPr>
              <a:t>ОО определяет самостоятельно</a:t>
            </a:r>
            <a:r>
              <a:rPr lang="ru-RU" sz="2000" dirty="0">
                <a:solidFill>
                  <a:srgbClr val="2C363A"/>
                </a:solidFill>
              </a:rPr>
              <a:t> в соответствии с датами установленными ПРИКАЗОМ </a:t>
            </a:r>
            <a:r>
              <a:rPr lang="ru-RU" sz="2000" dirty="0" err="1">
                <a:solidFill>
                  <a:srgbClr val="2C363A"/>
                </a:solidFill>
              </a:rPr>
              <a:t>Рособрнадзора</a:t>
            </a:r>
            <a:r>
              <a:rPr lang="ru-RU" sz="2000" dirty="0">
                <a:solidFill>
                  <a:srgbClr val="2C363A"/>
                </a:solidFill>
              </a:rPr>
              <a:t> от </a:t>
            </a:r>
            <a:r>
              <a:rPr lang="ru-RU" sz="2000" dirty="0" smtClean="0">
                <a:solidFill>
                  <a:srgbClr val="2C363A"/>
                </a:solidFill>
              </a:rPr>
              <a:t>07.05.2025 </a:t>
            </a:r>
            <a:r>
              <a:rPr lang="ru-RU" sz="2000" dirty="0">
                <a:solidFill>
                  <a:srgbClr val="2C363A"/>
                </a:solidFill>
              </a:rPr>
              <a:t>№ </a:t>
            </a:r>
            <a:r>
              <a:rPr lang="ru-RU" sz="2000" dirty="0" smtClean="0">
                <a:solidFill>
                  <a:srgbClr val="2C363A"/>
                </a:solidFill>
              </a:rPr>
              <a:t>991.</a:t>
            </a:r>
            <a:endParaRPr lang="ru-RU" sz="2000" dirty="0">
              <a:solidFill>
                <a:srgbClr val="2C363A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2C363A"/>
                </a:solidFill>
              </a:rPr>
              <a:t>Важно, чтобы бы даты </a:t>
            </a:r>
            <a:r>
              <a:rPr lang="ru-RU" sz="2000" dirty="0" smtClean="0">
                <a:solidFill>
                  <a:srgbClr val="2C363A"/>
                </a:solidFill>
              </a:rPr>
              <a:t>проведения проверочных работ внутри </a:t>
            </a:r>
            <a:r>
              <a:rPr lang="ru-RU" sz="2000" dirty="0">
                <a:solidFill>
                  <a:srgbClr val="2C363A"/>
                </a:solidFill>
              </a:rPr>
              <a:t>параллели не пересекались.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2C363A"/>
                </a:solidFill>
              </a:rPr>
              <a:t>Расписание проведения ВПР на бумажном носителе в ОО должно быть сформировано </a:t>
            </a:r>
            <a:r>
              <a:rPr lang="ru-RU" sz="2000" dirty="0" smtClean="0">
                <a:solidFill>
                  <a:srgbClr val="2C363A"/>
                </a:solidFill>
              </a:rPr>
              <a:t>так, </a:t>
            </a:r>
            <a:r>
              <a:rPr lang="ru-RU" sz="2000" dirty="0">
                <a:solidFill>
                  <a:srgbClr val="2C363A"/>
                </a:solidFill>
              </a:rPr>
              <a:t>чтобы все классы параллели выполняли проверочную работу по предметам из одной группы в один день. Если работа состоит из двух частей и их выполнение запланировано на два дня, то все классы параллели одновременно выполняют сначала первую часть, затем вторую</a:t>
            </a:r>
            <a:r>
              <a:rPr lang="ru-RU" sz="2000" dirty="0" smtClean="0">
                <a:solidFill>
                  <a:srgbClr val="2C363A"/>
                </a:solidFill>
              </a:rPr>
              <a:t>.</a:t>
            </a:r>
            <a:endParaRPr lang="ru-RU" sz="2000" dirty="0">
              <a:solidFill>
                <a:srgbClr val="2C363A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2C363A"/>
                </a:solidFill>
              </a:rPr>
              <a:t>Даты проведения ВПР не должны совпадать с выходными днями, каникулами, общероссийскими и региональными праздниками и были определены с учетом изученных тем по каждому предмету и в соответствии с Приказом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rgbClr val="FF0000"/>
                </a:solidFill>
              </a:rPr>
              <a:t> (30.04, </a:t>
            </a:r>
            <a:r>
              <a:rPr lang="ru-RU" sz="2000" dirty="0" smtClean="0">
                <a:solidFill>
                  <a:srgbClr val="FF0000"/>
                </a:solidFill>
              </a:rPr>
              <a:t>01.05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>02.05</a:t>
            </a:r>
            <a:r>
              <a:rPr lang="ru-RU" sz="2000" dirty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FF0000"/>
                </a:solidFill>
              </a:rPr>
              <a:t>Не рекомендуется </a:t>
            </a:r>
            <a:r>
              <a:rPr lang="ru-RU" sz="2000" dirty="0">
                <a:solidFill>
                  <a:srgbClr val="2C363A"/>
                </a:solidFill>
              </a:rPr>
              <a:t>проводить ВПР </a:t>
            </a:r>
            <a:r>
              <a:rPr lang="ru-RU" sz="2000" dirty="0">
                <a:solidFill>
                  <a:srgbClr val="FF0000"/>
                </a:solidFill>
              </a:rPr>
              <a:t>по субботам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2C363A"/>
              </a:solidFill>
            </a:endParaRPr>
          </a:p>
          <a:p>
            <a:pPr algn="just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Расписание проведения </a:t>
            </a:r>
            <a:r>
              <a:rPr lang="ru-RU" dirty="0" smtClean="0"/>
              <a:t>ВПР 2026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9965" y="1142231"/>
            <a:ext cx="1481602" cy="713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8221" y="272852"/>
            <a:ext cx="9251092" cy="725341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Перечень учебных предметов ВПР 2026</a:t>
            </a:r>
            <a:endParaRPr lang="ru-RU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278551" y="1271749"/>
            <a:ext cx="1596259" cy="3369286"/>
            <a:chOff x="278551" y="1271749"/>
            <a:chExt cx="1596259" cy="33692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17306" y="2600710"/>
              <a:ext cx="1484260" cy="20403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78551" y="1271749"/>
              <a:ext cx="1596259" cy="3082300"/>
              <a:chOff x="206091" y="1304950"/>
              <a:chExt cx="2035667" cy="30823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06091" y="1945892"/>
                <a:ext cx="20356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Русский язык</a:t>
                </a:r>
              </a:p>
              <a:p>
                <a:pPr algn="ctr"/>
                <a:r>
                  <a:rPr lang="ru-RU" sz="1600" b="1" dirty="0" smtClean="0"/>
                  <a:t>Математика </a:t>
                </a:r>
                <a:endParaRPr lang="ru-RU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5824" y="2694479"/>
                <a:ext cx="184917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ru-RU" sz="14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Один из предметов:</a:t>
                </a:r>
              </a:p>
              <a:p>
                <a:pPr lvl="0">
                  <a:defRPr/>
                </a:pPr>
                <a:r>
                  <a:rPr lang="ru-RU" sz="1200" dirty="0" smtClean="0">
                    <a:solidFill>
                      <a:schemeClr val="tx1">
                        <a:lumMod val="50000"/>
                      </a:schemeClr>
                    </a:solidFill>
                  </a:rPr>
                  <a:t>Окружающий </a:t>
                </a: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</a:rPr>
                  <a:t>мир</a:t>
                </a:r>
              </a:p>
              <a:p>
                <a:pPr lvl="0">
                  <a:defRPr/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</a:rPr>
                  <a:t>Литературное чтение</a:t>
                </a:r>
              </a:p>
              <a:p>
                <a:pPr lvl="0">
                  <a:defRPr/>
                </a:pPr>
                <a:r>
                  <a:rPr lang="ru-RU" sz="1200" dirty="0">
                    <a:solidFill>
                      <a:schemeClr val="tx1">
                        <a:lumMod val="50000"/>
                      </a:schemeClr>
                    </a:solidFill>
                  </a:rPr>
                  <a:t>Иностранный язык (АЯ, НЯ, ФЯ)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79396" y="1304950"/>
                <a:ext cx="1760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i="1" dirty="0" smtClean="0">
                    <a:solidFill>
                      <a:schemeClr val="bg1"/>
                    </a:solidFill>
                  </a:rPr>
                  <a:t>4 класс</a:t>
                </a:r>
              </a:p>
              <a:p>
                <a:pPr algn="ctr"/>
                <a:r>
                  <a:rPr lang="ru-RU" sz="1200" b="1" i="1" dirty="0" smtClean="0">
                    <a:solidFill>
                      <a:schemeClr val="bg1"/>
                    </a:solidFill>
                  </a:rPr>
                  <a:t> (3 предмета</a:t>
                </a:r>
                <a:r>
                  <a:rPr lang="ru-RU" sz="1200" i="1" dirty="0" smtClean="0">
                    <a:solidFill>
                      <a:schemeClr val="bg1"/>
                    </a:solidFill>
                  </a:rPr>
                  <a:t>)</a:t>
                </a:r>
                <a:endParaRPr lang="ru-RU" sz="1200" i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3991254" y="1142232"/>
            <a:ext cx="1673940" cy="3921748"/>
            <a:chOff x="2007206" y="1087368"/>
            <a:chExt cx="1673940" cy="392174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062285" y="3799168"/>
              <a:ext cx="1583602" cy="120994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374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062285" y="2568355"/>
              <a:ext cx="1583601" cy="12041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52134" y="1857827"/>
              <a:ext cx="1585710" cy="6737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058617" y="1087368"/>
              <a:ext cx="1587270" cy="7369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2007206" y="1184723"/>
              <a:ext cx="1673940" cy="3605528"/>
              <a:chOff x="2295786" y="1155097"/>
              <a:chExt cx="1926968" cy="3585024"/>
            </a:xfrm>
            <a:noFill/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295786" y="1155097"/>
                <a:ext cx="1926968" cy="2458573"/>
                <a:chOff x="392771" y="1161382"/>
                <a:chExt cx="1926968" cy="2458573"/>
              </a:xfrm>
              <a:grpFill/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620225" y="1161382"/>
                  <a:ext cx="1528935" cy="52024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 smtClean="0">
                      <a:solidFill>
                        <a:schemeClr val="bg1"/>
                      </a:solidFill>
                    </a:rPr>
                    <a:t>6</a:t>
                  </a:r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 класс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ru-RU" sz="1200" b="1" i="1" dirty="0" smtClean="0">
                      <a:solidFill>
                        <a:schemeClr val="bg1"/>
                      </a:solidFill>
                    </a:rPr>
                    <a:t>(4 предмета)</a:t>
                  </a:r>
                  <a:endParaRPr lang="ru-RU" sz="1200" b="1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92771" y="1864117"/>
                  <a:ext cx="1926968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 smtClean="0"/>
                    <a:t>Русский язык</a:t>
                  </a:r>
                </a:p>
                <a:p>
                  <a:pPr algn="ctr"/>
                  <a:r>
                    <a:rPr lang="ru-RU" sz="1600" b="1" dirty="0" smtClean="0"/>
                    <a:t>Математика </a:t>
                  </a:r>
                  <a:endParaRPr lang="ru-RU" sz="16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17404" y="2542737"/>
                  <a:ext cx="1741537" cy="107721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ru-RU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Один из предметов:</a:t>
                  </a:r>
                </a:p>
                <a:p>
                  <a:pPr lvl="0" algn="ctr">
                    <a:defRPr/>
                  </a:pPr>
                  <a:r>
                    <a:rPr lang="ru-RU" sz="1200" dirty="0">
                      <a:solidFill>
                        <a:prstClr val="black"/>
                      </a:solidFill>
                    </a:rPr>
                    <a:t>История*</a:t>
                  </a:r>
                </a:p>
                <a:p>
                  <a:pPr lvl="0" algn="ctr">
                    <a:defRPr/>
                  </a:pPr>
                  <a:r>
                    <a:rPr lang="ru-RU" sz="1200" dirty="0">
                      <a:solidFill>
                        <a:prstClr val="black"/>
                      </a:solidFill>
                    </a:rPr>
                    <a:t>Литература</a:t>
                  </a:r>
                </a:p>
                <a:p>
                  <a:pPr lvl="0" algn="ctr">
                    <a:defRPr/>
                  </a:pPr>
                  <a:r>
                    <a:rPr lang="ru-RU" sz="1200" dirty="0">
                      <a:solidFill>
                        <a:prstClr val="black"/>
                      </a:solidFill>
                    </a:rPr>
                    <a:t>Иностранный язык</a:t>
                  </a: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2389403" y="3791440"/>
                <a:ext cx="1741537" cy="9486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ru-RU" sz="1400" b="1" dirty="0">
                    <a:solidFill>
                      <a:schemeClr val="tx1">
                        <a:lumMod val="50000"/>
                      </a:schemeClr>
                    </a:solidFill>
                  </a:rPr>
                  <a:t>Один из предметов:</a:t>
                </a:r>
              </a:p>
              <a:p>
                <a:pPr lvl="0"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Биология*</a:t>
                </a:r>
              </a:p>
              <a:p>
                <a:pPr lvl="0"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География</a:t>
                </a: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672469" y="6229251"/>
            <a:ext cx="843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sz="2400" b="1" dirty="0" smtClean="0">
                <a:latin typeface="Calibri" panose="020F0502020204030204"/>
              </a:rPr>
              <a:t>*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Возможность проведения ВПР в одном из двух форматов – на бланках или на ПК </a:t>
            </a:r>
            <a:endParaRPr lang="ru-RU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36033" y="1881490"/>
            <a:ext cx="1465533" cy="67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2111078" y="1142231"/>
            <a:ext cx="1676436" cy="3910829"/>
            <a:chOff x="2053665" y="1142215"/>
            <a:chExt cx="1676436" cy="3910829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2053665" y="3843096"/>
              <a:ext cx="1576068" cy="120994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374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061749" y="2600153"/>
              <a:ext cx="1583601" cy="12041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061749" y="1890222"/>
              <a:ext cx="1585710" cy="667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058616" y="1142215"/>
              <a:ext cx="1590941" cy="716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5" name="Группа 84"/>
            <p:cNvGrpSpPr/>
            <p:nvPr/>
          </p:nvGrpSpPr>
          <p:grpSpPr>
            <a:xfrm>
              <a:off x="2056161" y="1217979"/>
              <a:ext cx="1673940" cy="3572769"/>
              <a:chOff x="2352140" y="1188164"/>
              <a:chExt cx="1926968" cy="3552452"/>
            </a:xfrm>
            <a:noFill/>
          </p:grpSpPr>
          <p:grpSp>
            <p:nvGrpSpPr>
              <p:cNvPr id="86" name="Группа 85"/>
              <p:cNvGrpSpPr/>
              <p:nvPr/>
            </p:nvGrpSpPr>
            <p:grpSpPr>
              <a:xfrm>
                <a:off x="2352140" y="1188164"/>
                <a:ext cx="1926968" cy="2471779"/>
                <a:chOff x="449125" y="1194449"/>
                <a:chExt cx="1926968" cy="2471779"/>
              </a:xfrm>
              <a:grpFill/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557732" y="1194449"/>
                  <a:ext cx="1618624" cy="52024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5 класс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ru-RU" sz="1200" b="1" i="1" dirty="0" smtClean="0">
                      <a:solidFill>
                        <a:schemeClr val="bg1"/>
                      </a:solidFill>
                    </a:rPr>
                    <a:t>(4 предмета)</a:t>
                  </a:r>
                  <a:endParaRPr lang="ru-RU" sz="1200" b="1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449125" y="1900802"/>
                  <a:ext cx="1926968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 smtClean="0"/>
                    <a:t>Русский язык</a:t>
                  </a:r>
                </a:p>
                <a:p>
                  <a:pPr algn="ctr"/>
                  <a:r>
                    <a:rPr lang="ru-RU" sz="1600" b="1" dirty="0" smtClean="0"/>
                    <a:t>Математика </a:t>
                  </a:r>
                  <a:endParaRPr lang="ru-RU" sz="1600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497619" y="2589010"/>
                  <a:ext cx="1741537" cy="107721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ru-RU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Один из предметов:</a:t>
                  </a:r>
                </a:p>
                <a:p>
                  <a:pPr lvl="0" algn="ctr">
                    <a:defRPr/>
                  </a:pPr>
                  <a:r>
                    <a:rPr lang="ru-RU" sz="1200" dirty="0">
                      <a:solidFill>
                        <a:prstClr val="black"/>
                      </a:solidFill>
                    </a:rPr>
                    <a:t>История*</a:t>
                  </a:r>
                </a:p>
                <a:p>
                  <a:pPr lvl="0" algn="ctr">
                    <a:defRPr/>
                  </a:pPr>
                  <a:r>
                    <a:rPr lang="ru-RU" sz="1200" dirty="0">
                      <a:solidFill>
                        <a:prstClr val="black"/>
                      </a:solidFill>
                    </a:rPr>
                    <a:t>Литература</a:t>
                  </a:r>
                </a:p>
                <a:p>
                  <a:pPr lvl="0" algn="ctr">
                    <a:defRPr/>
                  </a:pPr>
                  <a:r>
                    <a:rPr lang="ru-RU" sz="1200" dirty="0">
                      <a:solidFill>
                        <a:prstClr val="black"/>
                      </a:solidFill>
                    </a:rPr>
                    <a:t>Иностранный язык</a:t>
                  </a:r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2422031" y="3791935"/>
                <a:ext cx="1741537" cy="9486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ru-RU" sz="1400" b="1" dirty="0">
                    <a:solidFill>
                      <a:schemeClr val="tx1">
                        <a:lumMod val="50000"/>
                      </a:schemeClr>
                    </a:solidFill>
                  </a:rPr>
                  <a:t>Один из предметов:</a:t>
                </a:r>
              </a:p>
              <a:p>
                <a:pPr lvl="0"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Биология*</a:t>
                </a:r>
              </a:p>
              <a:p>
                <a:pPr lvl="0"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</a:rPr>
                  <a:t>География</a:t>
                </a:r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5909546" y="1147348"/>
            <a:ext cx="1662173" cy="4535855"/>
            <a:chOff x="2005646" y="1087620"/>
            <a:chExt cx="1662173" cy="3750838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2051428" y="3637895"/>
              <a:ext cx="1583602" cy="1173931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374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054049" y="2551937"/>
              <a:ext cx="1578360" cy="105934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058616" y="1716253"/>
              <a:ext cx="1582254" cy="8041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058616" y="1087620"/>
              <a:ext cx="1583603" cy="6070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2005646" y="1184723"/>
              <a:ext cx="1662173" cy="3653735"/>
              <a:chOff x="2293988" y="1155097"/>
              <a:chExt cx="1913422" cy="3632954"/>
            </a:xfrm>
            <a:noFill/>
          </p:grpSpPr>
          <p:grpSp>
            <p:nvGrpSpPr>
              <p:cNvPr id="97" name="Группа 96"/>
              <p:cNvGrpSpPr/>
              <p:nvPr/>
            </p:nvGrpSpPr>
            <p:grpSpPr>
              <a:xfrm>
                <a:off x="2293988" y="1155097"/>
                <a:ext cx="1913422" cy="3632954"/>
                <a:chOff x="390973" y="1161382"/>
                <a:chExt cx="1913422" cy="3632954"/>
              </a:xfrm>
              <a:grpFill/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508238" y="1161382"/>
                  <a:ext cx="1696541" cy="43020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 smtClean="0">
                      <a:solidFill>
                        <a:schemeClr val="bg1"/>
                      </a:solidFill>
                    </a:rPr>
                    <a:t>7 </a:t>
                  </a:r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класс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ru-RU" sz="1200" b="1" i="1" dirty="0" smtClean="0">
                      <a:solidFill>
                        <a:schemeClr val="bg1"/>
                      </a:solidFill>
                    </a:rPr>
                    <a:t>(4 предмета)</a:t>
                  </a:r>
                  <a:endParaRPr lang="ru-RU" sz="1200" b="1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90973" y="1729005"/>
                  <a:ext cx="1913422" cy="73388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 smtClean="0"/>
                    <a:t>Русский язык</a:t>
                  </a:r>
                </a:p>
                <a:p>
                  <a:pPr algn="ctr"/>
                  <a:r>
                    <a:rPr lang="ru-RU" sz="1600" b="1" dirty="0"/>
                    <a:t>Математика </a:t>
                  </a:r>
                  <a:r>
                    <a:rPr lang="ru-RU" sz="1000" b="1" dirty="0"/>
                    <a:t>(базовый и/или углубленный уровень) </a:t>
                  </a:r>
                  <a:endParaRPr lang="ru-RU" sz="1200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451950" y="3579637"/>
                  <a:ext cx="1741537" cy="12146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 defTabSz="457200">
                    <a:defRPr/>
                  </a:pPr>
                  <a:r>
                    <a:rPr lang="ru-RU" sz="12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Один из предметов:</a:t>
                  </a:r>
                </a:p>
                <a:p>
                  <a:pPr lvl="0" algn="ctr">
                    <a:defRPr/>
                  </a:pPr>
                  <a:r>
                    <a:rPr lang="ru-RU" sz="1100" dirty="0">
                      <a:solidFill>
                        <a:prstClr val="black"/>
                      </a:solidFill>
                    </a:rPr>
                    <a:t>Биология*</a:t>
                  </a:r>
                </a:p>
                <a:p>
                  <a:pPr lvl="0" algn="ctr">
                    <a:defRPr/>
                  </a:pPr>
                  <a:r>
                    <a:rPr lang="ru-RU" sz="1100" dirty="0">
                      <a:solidFill>
                        <a:prstClr val="black"/>
                      </a:solidFill>
                    </a:rPr>
                    <a:t>География</a:t>
                  </a:r>
                </a:p>
                <a:p>
                  <a:pPr lvl="0" algn="ctr">
                    <a:defRPr/>
                  </a:pPr>
                  <a:r>
                    <a:rPr lang="ru-RU" sz="1100" dirty="0">
                      <a:solidFill>
                        <a:prstClr val="black"/>
                      </a:solidFill>
                    </a:rPr>
                    <a:t>Информатика</a:t>
                  </a:r>
                </a:p>
                <a:p>
                  <a:pPr lvl="0" algn="ctr">
                    <a:defRPr/>
                  </a:pPr>
                  <a:r>
                    <a:rPr lang="ru-RU" sz="1100" dirty="0">
                      <a:solidFill>
                        <a:prstClr val="black"/>
                      </a:solidFill>
                    </a:rPr>
                    <a:t>Физика </a:t>
                  </a:r>
                  <a:r>
                    <a:rPr lang="ru-RU" sz="1000" dirty="0">
                      <a:solidFill>
                        <a:prstClr val="black"/>
                      </a:solidFill>
                    </a:rPr>
                    <a:t>(базовый и/или углубленный уровень</a:t>
                  </a:r>
                  <a:r>
                    <a:rPr lang="ru-RU" sz="1200" dirty="0">
                      <a:solidFill>
                        <a:prstClr val="black"/>
                      </a:solidFill>
                    </a:rPr>
                    <a:t>) </a:t>
                  </a:r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2354965" y="2548598"/>
                <a:ext cx="1741537" cy="8857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ru-RU" sz="1400" b="1" dirty="0">
                    <a:solidFill>
                      <a:schemeClr val="tx1">
                        <a:lumMod val="50000"/>
                      </a:schemeClr>
                    </a:solidFill>
                  </a:rPr>
                  <a:t>Один из предметов:</a:t>
                </a:r>
              </a:p>
              <a:p>
                <a:pPr lvl="0"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</a:rPr>
                  <a:t>История*</a:t>
                </a:r>
              </a:p>
              <a:p>
                <a:pPr lvl="0"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</a:rPr>
                  <a:t>Литература</a:t>
                </a:r>
              </a:p>
              <a:p>
                <a:pPr lvl="0"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</a:rPr>
                  <a:t>Иностранный язык</a:t>
                </a:r>
              </a:p>
            </p:txBody>
          </p:sp>
        </p:grpSp>
      </p:grpSp>
      <p:grpSp>
        <p:nvGrpSpPr>
          <p:cNvPr id="102" name="Группа 101"/>
          <p:cNvGrpSpPr/>
          <p:nvPr/>
        </p:nvGrpSpPr>
        <p:grpSpPr>
          <a:xfrm>
            <a:off x="7810743" y="1142231"/>
            <a:ext cx="1667414" cy="4683477"/>
            <a:chOff x="1989855" y="1094375"/>
            <a:chExt cx="1667414" cy="3845654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2052242" y="3455187"/>
              <a:ext cx="1597114" cy="1484842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374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2064290" y="2528163"/>
              <a:ext cx="1588843" cy="90542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2061732" y="1720677"/>
              <a:ext cx="1595537" cy="7834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2068425" y="1094375"/>
              <a:ext cx="1583603" cy="607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1989855" y="1184723"/>
              <a:ext cx="1662173" cy="3639397"/>
              <a:chOff x="2275811" y="1155097"/>
              <a:chExt cx="1913422" cy="3618697"/>
            </a:xfrm>
            <a:noFill/>
          </p:grpSpPr>
          <p:grpSp>
            <p:nvGrpSpPr>
              <p:cNvPr id="108" name="Группа 107"/>
              <p:cNvGrpSpPr/>
              <p:nvPr/>
            </p:nvGrpSpPr>
            <p:grpSpPr>
              <a:xfrm>
                <a:off x="2275811" y="1155097"/>
                <a:ext cx="1913422" cy="3618697"/>
                <a:chOff x="372796" y="1161382"/>
                <a:chExt cx="1913422" cy="3618697"/>
              </a:xfrm>
              <a:grpFill/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620225" y="1161382"/>
                  <a:ext cx="1584554" cy="43020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 smtClean="0">
                      <a:solidFill>
                        <a:schemeClr val="bg1"/>
                      </a:solidFill>
                    </a:rPr>
                    <a:t>8 </a:t>
                  </a:r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класс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ru-RU" sz="1200" b="1" i="1" dirty="0" smtClean="0">
                      <a:solidFill>
                        <a:schemeClr val="bg1"/>
                      </a:solidFill>
                    </a:rPr>
                    <a:t>(4 предмета)</a:t>
                  </a:r>
                  <a:endParaRPr lang="ru-RU" sz="1200" b="1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372796" y="1709915"/>
                  <a:ext cx="1913422" cy="73388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 smtClean="0"/>
                    <a:t>Русский язык</a:t>
                  </a:r>
                </a:p>
                <a:p>
                  <a:pPr algn="ctr"/>
                  <a:r>
                    <a:rPr lang="ru-RU" sz="1600" b="1" dirty="0"/>
                    <a:t>Математика </a:t>
                  </a:r>
                  <a:r>
                    <a:rPr lang="ru-RU" sz="1000" b="1" dirty="0"/>
                    <a:t>(базовый и/или углубленный уровень) </a:t>
                  </a:r>
                  <a:endParaRPr lang="ru-RU" sz="1200" dirty="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72171" y="3435724"/>
                  <a:ext cx="1741537" cy="134435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ru-RU" sz="12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Один из предметов:</a:t>
                  </a:r>
                </a:p>
                <a:p>
                  <a:pPr lvl="0" algn="ctr">
                    <a:defRPr/>
                  </a:pPr>
                  <a:r>
                    <a:rPr lang="ru-RU" sz="1100" dirty="0">
                      <a:solidFill>
                        <a:prstClr val="black"/>
                      </a:solidFill>
                    </a:rPr>
                    <a:t>Биология*</a:t>
                  </a:r>
                </a:p>
                <a:p>
                  <a:pPr lvl="0" algn="ctr">
                    <a:defRPr/>
                  </a:pPr>
                  <a:r>
                    <a:rPr lang="ru-RU" sz="1100" dirty="0" smtClean="0">
                      <a:solidFill>
                        <a:prstClr val="black"/>
                      </a:solidFill>
                    </a:rPr>
                    <a:t>География</a:t>
                  </a:r>
                  <a:endParaRPr lang="en-US" sz="1100" dirty="0" smtClean="0">
                    <a:solidFill>
                      <a:prstClr val="black"/>
                    </a:solidFill>
                  </a:endParaRPr>
                </a:p>
                <a:p>
                  <a:pPr algn="ctr">
                    <a:defRPr/>
                  </a:pPr>
                  <a:r>
                    <a:rPr lang="ru-RU" sz="1100" dirty="0" smtClean="0">
                      <a:solidFill>
                        <a:prstClr val="black"/>
                      </a:solidFill>
                    </a:rPr>
                    <a:t>Химия</a:t>
                  </a:r>
                  <a:endParaRPr lang="ru-RU" sz="1100" dirty="0">
                    <a:solidFill>
                      <a:prstClr val="black"/>
                    </a:solidFill>
                  </a:endParaRPr>
                </a:p>
                <a:p>
                  <a:pPr lvl="0" algn="ctr">
                    <a:defRPr/>
                  </a:pPr>
                  <a:r>
                    <a:rPr lang="ru-RU" sz="1100" dirty="0">
                      <a:solidFill>
                        <a:prstClr val="black"/>
                      </a:solidFill>
                    </a:rPr>
                    <a:t>Информатика</a:t>
                  </a:r>
                </a:p>
                <a:p>
                  <a:pPr lvl="0" algn="ctr">
                    <a:defRPr/>
                  </a:pPr>
                  <a:r>
                    <a:rPr lang="ru-RU" sz="1100" dirty="0">
                      <a:solidFill>
                        <a:prstClr val="black"/>
                      </a:solidFill>
                    </a:rPr>
                    <a:t>Физика </a:t>
                  </a:r>
                  <a:r>
                    <a:rPr lang="ru-RU" sz="1000" dirty="0">
                      <a:solidFill>
                        <a:prstClr val="black"/>
                      </a:solidFill>
                    </a:rPr>
                    <a:t>(базовый и/или углубленный уровень</a:t>
                  </a:r>
                  <a:r>
                    <a:rPr lang="ru-RU" sz="1200" dirty="0">
                      <a:solidFill>
                        <a:prstClr val="black"/>
                      </a:solidFill>
                    </a:rPr>
                    <a:t>) </a:t>
                  </a:r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2409902" y="2513405"/>
                <a:ext cx="1741537" cy="87948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ru-RU" sz="1400" b="1" dirty="0">
                    <a:solidFill>
                      <a:schemeClr val="tx1">
                        <a:lumMod val="50000"/>
                      </a:schemeClr>
                    </a:solidFill>
                  </a:rPr>
                  <a:t>Один из предметов:</a:t>
                </a:r>
              </a:p>
              <a:p>
                <a:pPr lvl="0"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</a:rPr>
                  <a:t>История*</a:t>
                </a:r>
              </a:p>
              <a:p>
                <a:pPr lvl="0"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</a:rPr>
                  <a:t>Литература</a:t>
                </a:r>
              </a:p>
              <a:p>
                <a:pPr lvl="0"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</a:rPr>
                  <a:t>Иностранный язык</a:t>
                </a:r>
              </a:p>
            </p:txBody>
          </p:sp>
        </p:grpSp>
      </p:grpSp>
      <p:grpSp>
        <p:nvGrpSpPr>
          <p:cNvPr id="113" name="Группа 112"/>
          <p:cNvGrpSpPr/>
          <p:nvPr/>
        </p:nvGrpSpPr>
        <p:grpSpPr>
          <a:xfrm>
            <a:off x="9793952" y="1160192"/>
            <a:ext cx="1627171" cy="4253372"/>
            <a:chOff x="2072193" y="1144903"/>
            <a:chExt cx="1627171" cy="3206227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2072194" y="3402007"/>
              <a:ext cx="1627168" cy="94912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solidFill>
                <a:srgbClr val="374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2072193" y="2227459"/>
              <a:ext cx="1627169" cy="11421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2082389" y="1678184"/>
              <a:ext cx="1616974" cy="5190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2080655" y="1144903"/>
              <a:ext cx="1606951" cy="515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8" name="Группа 117"/>
            <p:cNvGrpSpPr/>
            <p:nvPr/>
          </p:nvGrpSpPr>
          <p:grpSpPr>
            <a:xfrm>
              <a:off x="2102375" y="1184723"/>
              <a:ext cx="1596989" cy="3166407"/>
              <a:chOff x="2405339" y="1155097"/>
              <a:chExt cx="1838385" cy="3148401"/>
            </a:xfrm>
            <a:noFill/>
          </p:grpSpPr>
          <p:grpSp>
            <p:nvGrpSpPr>
              <p:cNvPr id="119" name="Группа 118"/>
              <p:cNvGrpSpPr/>
              <p:nvPr/>
            </p:nvGrpSpPr>
            <p:grpSpPr>
              <a:xfrm>
                <a:off x="2405339" y="1155097"/>
                <a:ext cx="1838385" cy="3148401"/>
                <a:chOff x="502324" y="1161382"/>
                <a:chExt cx="1838385" cy="3148401"/>
              </a:xfrm>
              <a:grpFill/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620223" y="1161382"/>
                  <a:ext cx="1590930" cy="3921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 smtClean="0">
                      <a:solidFill>
                        <a:schemeClr val="bg1"/>
                      </a:solidFill>
                    </a:rPr>
                    <a:t>10 </a:t>
                  </a:r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класс</a:t>
                  </a:r>
                </a:p>
                <a:p>
                  <a:pPr algn="ctr"/>
                  <a:r>
                    <a:rPr lang="ru-RU" sz="1400" b="1" i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ru-RU" sz="1200" b="1" i="1" dirty="0" smtClean="0">
                      <a:solidFill>
                        <a:schemeClr val="bg1"/>
                      </a:solidFill>
                    </a:rPr>
                    <a:t>(4 предмета)</a:t>
                  </a:r>
                  <a:endParaRPr lang="ru-RU" sz="1200" b="1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502324" y="1661530"/>
                  <a:ext cx="1838385" cy="43830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 smtClean="0"/>
                    <a:t>Русский язык</a:t>
                  </a:r>
                </a:p>
                <a:p>
                  <a:pPr algn="ctr"/>
                  <a:r>
                    <a:rPr lang="ru-RU" sz="1600" b="1" dirty="0" smtClean="0"/>
                    <a:t>Математика</a:t>
                  </a:r>
                  <a:endParaRPr lang="ru-RU" sz="1200" dirty="0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510232" y="3363974"/>
                  <a:ext cx="1741537" cy="94580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ru-RU" sz="1400" b="1" dirty="0">
                      <a:solidFill>
                        <a:schemeClr val="tx1">
                          <a:lumMod val="50000"/>
                        </a:schemeClr>
                      </a:solidFill>
                    </a:rPr>
                    <a:t>Один из предметов:</a:t>
                  </a:r>
                </a:p>
                <a:p>
                  <a:pPr lvl="0" algn="ctr">
                    <a:defRPr/>
                  </a:pPr>
                  <a:r>
                    <a:rPr lang="ru-RU" sz="1200" dirty="0">
                      <a:solidFill>
                        <a:prstClr val="black"/>
                      </a:solidFill>
                    </a:rPr>
                    <a:t>География</a:t>
                  </a:r>
                </a:p>
                <a:p>
                  <a:pPr lvl="0" algn="ctr">
                    <a:defRPr/>
                  </a:pPr>
                  <a:r>
                    <a:rPr lang="ru-RU" sz="1200" dirty="0">
                      <a:solidFill>
                        <a:prstClr val="black"/>
                      </a:solidFill>
                    </a:rPr>
                    <a:t>Физика</a:t>
                  </a:r>
                </a:p>
                <a:p>
                  <a:pPr lvl="0" algn="ctr">
                    <a:defRPr/>
                  </a:pPr>
                  <a:r>
                    <a:rPr lang="ru-RU" sz="1200" dirty="0">
                      <a:solidFill>
                        <a:prstClr val="black"/>
                      </a:solidFill>
                    </a:rPr>
                    <a:t>Химия</a:t>
                  </a:r>
                  <a:br>
                    <a:rPr lang="ru-RU" sz="1200" dirty="0">
                      <a:solidFill>
                        <a:prstClr val="black"/>
                      </a:solidFill>
                    </a:rPr>
                  </a:br>
                  <a:r>
                    <a:rPr lang="ru-RU" sz="1200" dirty="0">
                      <a:solidFill>
                        <a:prstClr val="black"/>
                      </a:solidFill>
                    </a:rPr>
                    <a:t>Биология</a:t>
                  </a:r>
                </a:p>
              </p:txBody>
            </p:sp>
          </p:grpSp>
          <p:sp>
            <p:nvSpPr>
              <p:cNvPr id="120" name="TextBox 119"/>
              <p:cNvSpPr txBox="1"/>
              <p:nvPr/>
            </p:nvSpPr>
            <p:spPr>
              <a:xfrm>
                <a:off x="2413248" y="2240600"/>
                <a:ext cx="1741537" cy="94580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ru-RU" sz="1400" b="1" dirty="0">
                    <a:solidFill>
                      <a:schemeClr val="tx1">
                        <a:lumMod val="50000"/>
                      </a:schemeClr>
                    </a:solidFill>
                  </a:rPr>
                  <a:t>Один из предметов:</a:t>
                </a:r>
              </a:p>
              <a:p>
                <a:pPr lvl="0"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</a:rPr>
                  <a:t>История</a:t>
                </a:r>
                <a:br>
                  <a:rPr lang="ru-RU" sz="1200" dirty="0">
                    <a:solidFill>
                      <a:prstClr val="black"/>
                    </a:solidFill>
                  </a:rPr>
                </a:br>
                <a:r>
                  <a:rPr lang="ru-RU" sz="1200" dirty="0">
                    <a:solidFill>
                      <a:prstClr val="black"/>
                    </a:solidFill>
                  </a:rPr>
                  <a:t>Обществознание</a:t>
                </a:r>
              </a:p>
              <a:p>
                <a:pPr lvl="0"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</a:rPr>
                  <a:t>Литература</a:t>
                </a:r>
              </a:p>
              <a:p>
                <a:pPr lvl="0" algn="ctr">
                  <a:defRPr/>
                </a:pPr>
                <a:r>
                  <a:rPr lang="ru-RU" sz="1200" dirty="0">
                    <a:solidFill>
                      <a:prstClr val="black"/>
                    </a:solidFill>
                  </a:rPr>
                  <a:t>Иностранный язык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202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22" y="1777192"/>
            <a:ext cx="10796954" cy="328602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8001" y="341671"/>
            <a:ext cx="9098275" cy="533868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Расписание проведения </a:t>
            </a:r>
            <a:r>
              <a:rPr lang="ru-RU" dirty="0" smtClean="0"/>
              <a:t>ВПР </a:t>
            </a:r>
            <a:r>
              <a:rPr lang="ru-RU" dirty="0" smtClean="0">
                <a:solidFill>
                  <a:srgbClr val="FF0000"/>
                </a:solidFill>
              </a:rPr>
              <a:t>основные ошибки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(опыт прошлого года)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02" y="5375289"/>
            <a:ext cx="1018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Пересечение дат между разными предметами внутри параллели!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85587" y="3927748"/>
            <a:ext cx="1212057" cy="26305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20915" y="3894610"/>
            <a:ext cx="1231534" cy="2786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53402" y="4209097"/>
            <a:ext cx="6901726" cy="3698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" name="Прямая со стрелкой 9"/>
          <p:cNvCxnSpPr>
            <a:stCxn id="7" idx="1"/>
          </p:cNvCxnSpPr>
          <p:nvPr/>
        </p:nvCxnSpPr>
        <p:spPr>
          <a:xfrm flipV="1">
            <a:off x="3563089" y="3326544"/>
            <a:ext cx="862739" cy="63972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2" name="Прямая со стрелкой 11"/>
          <p:cNvCxnSpPr>
            <a:stCxn id="8" idx="7"/>
          </p:cNvCxnSpPr>
          <p:nvPr/>
        </p:nvCxnSpPr>
        <p:spPr>
          <a:xfrm flipH="1" flipV="1">
            <a:off x="6981092" y="3307444"/>
            <a:ext cx="291003" cy="62796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938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8002" y="341670"/>
            <a:ext cx="9230160" cy="634275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Расписание проведения </a:t>
            </a:r>
            <a:r>
              <a:rPr lang="ru-RU" dirty="0" smtClean="0"/>
              <a:t>ВПР </a:t>
            </a:r>
            <a:r>
              <a:rPr lang="ru-RU" dirty="0" smtClean="0">
                <a:solidFill>
                  <a:srgbClr val="FF0000"/>
                </a:solidFill>
              </a:rPr>
              <a:t>основные ошибки при ВПР на ПК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Объект 20"/>
          <p:cNvPicPr>
            <a:picLocks noChangeAspect="1"/>
          </p:cNvPicPr>
          <p:nvPr/>
        </p:nvPicPr>
        <p:blipFill rotWithShape="1">
          <a:blip r:embed="rId2"/>
          <a:srcRect l="10241" t="29750" r="10945" b="27770"/>
          <a:stretch/>
        </p:blipFill>
        <p:spPr>
          <a:xfrm>
            <a:off x="340594" y="1053102"/>
            <a:ext cx="9474302" cy="28725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0078" t="21874" r="10702" b="38334"/>
          <a:stretch/>
        </p:blipFill>
        <p:spPr>
          <a:xfrm>
            <a:off x="2470638" y="4002787"/>
            <a:ext cx="9433927" cy="266550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492528" y="2926887"/>
            <a:ext cx="970918" cy="261477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80" y="3052562"/>
            <a:ext cx="353599" cy="131685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29122" y="2926887"/>
            <a:ext cx="376545" cy="251351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31480" y="4369412"/>
            <a:ext cx="2453458" cy="1512642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0" name="Овал 19"/>
          <p:cNvSpPr/>
          <p:nvPr/>
        </p:nvSpPr>
        <p:spPr>
          <a:xfrm>
            <a:off x="2539624" y="5707860"/>
            <a:ext cx="376545" cy="251351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05615" y="3188364"/>
            <a:ext cx="5944444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470638" y="5959211"/>
            <a:ext cx="4800600" cy="1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3" name="Овал 22"/>
          <p:cNvSpPr/>
          <p:nvPr/>
        </p:nvSpPr>
        <p:spPr>
          <a:xfrm>
            <a:off x="6108218" y="5727097"/>
            <a:ext cx="970918" cy="261477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7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3411" y="391298"/>
            <a:ext cx="8936220" cy="533868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Формы сбора результатов ВПР 2026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3087" y="1147849"/>
            <a:ext cx="11411095" cy="495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ru-RU" sz="2600" dirty="0" smtClean="0">
                <a:solidFill>
                  <a:srgbClr val="374955"/>
                </a:solidFill>
              </a:rPr>
              <a:t>1. ОО </a:t>
            </a:r>
            <a:r>
              <a:rPr lang="ru-RU" sz="2600" dirty="0">
                <a:solidFill>
                  <a:srgbClr val="374955"/>
                </a:solidFill>
              </a:rPr>
              <a:t>могут выбирать наиболее удобный для себя способ из следующих: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374955"/>
                </a:solidFill>
              </a:rPr>
              <a:t>Загрузка </a:t>
            </a:r>
            <a:r>
              <a:rPr lang="ru-RU" sz="2600" dirty="0">
                <a:solidFill>
                  <a:srgbClr val="374955"/>
                </a:solidFill>
              </a:rPr>
              <a:t>форм через веб-интерфейс в ЛК ГИС ФИС </a:t>
            </a:r>
            <a:r>
              <a:rPr lang="ru-RU" sz="2600" dirty="0" smtClean="0">
                <a:solidFill>
                  <a:srgbClr val="374955"/>
                </a:solidFill>
              </a:rPr>
              <a:t>ОКО;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374955"/>
                </a:solidFill>
              </a:rPr>
              <a:t>Загрузка </a:t>
            </a:r>
            <a:r>
              <a:rPr lang="ru-RU" sz="2600" dirty="0">
                <a:solidFill>
                  <a:srgbClr val="374955"/>
                </a:solidFill>
              </a:rPr>
              <a:t>форм с помощью шаблона </a:t>
            </a:r>
            <a:r>
              <a:rPr lang="ru-RU" sz="2600" dirty="0" err="1" smtClean="0">
                <a:solidFill>
                  <a:srgbClr val="374955"/>
                </a:solidFill>
              </a:rPr>
              <a:t>Excel</a:t>
            </a:r>
            <a:r>
              <a:rPr lang="ru-RU" sz="2600" dirty="0" smtClean="0">
                <a:solidFill>
                  <a:srgbClr val="374955"/>
                </a:solidFill>
              </a:rPr>
              <a:t>;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374955"/>
                </a:solidFill>
              </a:rPr>
              <a:t>Загрузка форм </a:t>
            </a:r>
            <a:r>
              <a:rPr lang="ru-RU" sz="2600" dirty="0">
                <a:solidFill>
                  <a:srgbClr val="374955"/>
                </a:solidFill>
              </a:rPr>
              <a:t>через программу «Адаптер</a:t>
            </a:r>
            <a:r>
              <a:rPr lang="ru-RU" sz="2600" dirty="0" smtClean="0">
                <a:solidFill>
                  <a:srgbClr val="374955"/>
                </a:solidFill>
              </a:rPr>
              <a:t>».</a:t>
            </a:r>
            <a:endParaRPr lang="ru-RU" sz="2600" dirty="0">
              <a:solidFill>
                <a:srgbClr val="374955"/>
              </a:solidFill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ru-RU" sz="2600" dirty="0" smtClean="0">
                <a:solidFill>
                  <a:srgbClr val="374955"/>
                </a:solidFill>
              </a:rPr>
              <a:t>2. Исходный </a:t>
            </a:r>
            <a:r>
              <a:rPr lang="ru-RU" sz="2600" dirty="0" err="1">
                <a:solidFill>
                  <a:srgbClr val="374955"/>
                </a:solidFill>
              </a:rPr>
              <a:t>Excel</a:t>
            </a:r>
            <a:r>
              <a:rPr lang="ru-RU" sz="2600" dirty="0">
                <a:solidFill>
                  <a:srgbClr val="374955"/>
                </a:solidFill>
              </a:rPr>
              <a:t>-файл должен быть </a:t>
            </a:r>
            <a:r>
              <a:rPr lang="ru-RU" sz="2600" b="1" dirty="0">
                <a:solidFill>
                  <a:srgbClr val="374955"/>
                </a:solidFill>
              </a:rPr>
              <a:t>без пустых строк между результатами. </a:t>
            </a:r>
            <a:r>
              <a:rPr lang="ru-RU" sz="2600" dirty="0">
                <a:solidFill>
                  <a:srgbClr val="374955"/>
                </a:solidFill>
              </a:rPr>
              <a:t>Результаты после пустой строки не загружаются в систему.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ru-RU" sz="2600" dirty="0" smtClean="0">
                <a:solidFill>
                  <a:srgbClr val="374955"/>
                </a:solidFill>
              </a:rPr>
              <a:t>3. </a:t>
            </a:r>
            <a:r>
              <a:rPr lang="ru-RU" sz="2600" dirty="0">
                <a:solidFill>
                  <a:srgbClr val="374955"/>
                </a:solidFill>
              </a:rPr>
              <a:t>В случае если при выставлении баллов в форме сбора результатов возникает ошибка, связанная с заданиями критериального оценивания, обратитесь к критериям оценивания.</a:t>
            </a:r>
          </a:p>
        </p:txBody>
      </p:sp>
    </p:spTree>
    <p:extLst>
      <p:ext uri="{BB962C8B-B14F-4D97-AF65-F5344CB8AC3E}">
        <p14:creationId xmlns:p14="http://schemas.microsoft.com/office/powerpoint/2010/main" val="15731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3411" y="391298"/>
            <a:ext cx="8936220" cy="53386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Формы сбора результатов ВПР 2026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5122" b="14474"/>
          <a:stretch/>
        </p:blipFill>
        <p:spPr>
          <a:xfrm>
            <a:off x="1520548" y="1034761"/>
            <a:ext cx="5998197" cy="1266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199" y="2577082"/>
            <a:ext cx="8669092" cy="372309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395882" y="1625701"/>
            <a:ext cx="413775" cy="244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787611" y="1805921"/>
            <a:ext cx="6054811" cy="1150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842422" y="2931103"/>
            <a:ext cx="881449" cy="3015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5706" y="2956666"/>
            <a:ext cx="3084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При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заполнении формы сбора результатов необходимо указывать порядковый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номер того класса, который(-е) писал(-и) данный предмет.</a:t>
            </a:r>
          </a:p>
        </p:txBody>
      </p:sp>
    </p:spTree>
    <p:extLst>
      <p:ext uri="{BB962C8B-B14F-4D97-AF65-F5344CB8AC3E}">
        <p14:creationId xmlns:p14="http://schemas.microsoft.com/office/powerpoint/2010/main" val="23541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73088" y="1150938"/>
            <a:ext cx="11174069" cy="5554662"/>
          </a:xfrm>
        </p:spPr>
        <p:txBody>
          <a:bodyPr>
            <a:noAutofit/>
          </a:bodyPr>
          <a:lstStyle/>
          <a:p>
            <a:r>
              <a:rPr lang="ru-RU" sz="1900" b="1" dirty="0"/>
              <a:t>1. Постановление Правительства Российской Федерации </a:t>
            </a:r>
            <a:r>
              <a:rPr lang="ru-RU" sz="1900" dirty="0"/>
              <a:t>от 30.04.2024 № 556 «Об утверждении перечня мероприятий по оценке качества образования и Правил проведения мероприятий по оценке качества образования»</a:t>
            </a:r>
          </a:p>
          <a:p>
            <a:r>
              <a:rPr lang="ru-RU" sz="1900" b="1" dirty="0"/>
              <a:t>2. Приказ Федеральной службы по надзору в сфере образования</a:t>
            </a:r>
            <a:r>
              <a:rPr lang="ru-RU" sz="1900" dirty="0"/>
              <a:t> и науки от 07.05.2025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№ </a:t>
            </a:r>
            <a:r>
              <a:rPr lang="ru-RU" sz="1900" dirty="0"/>
              <a:t>991 «Об утверждении состава участников, сроков и продолжительности проведения всероссийских проверочных работ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а также перечня учебных предметов, по которым проводятся всероссийские проверочные работы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в 2025/2026 учебном году</a:t>
            </a:r>
            <a:r>
              <a:rPr lang="ru-RU" sz="1900" dirty="0" smtClean="0"/>
              <a:t>»</a:t>
            </a:r>
            <a:endParaRPr lang="ru-RU" sz="1900" dirty="0"/>
          </a:p>
          <a:p>
            <a:r>
              <a:rPr lang="ru-RU" sz="1900" b="1" dirty="0"/>
              <a:t>3</a:t>
            </a:r>
            <a:r>
              <a:rPr lang="ru-RU" sz="1900" b="1" dirty="0" smtClean="0"/>
              <a:t>. </a:t>
            </a:r>
            <a:r>
              <a:rPr lang="ru-RU" sz="1900" b="1" dirty="0"/>
              <a:t>Распоряжение Комитета по образованию </a:t>
            </a:r>
            <a:r>
              <a:rPr lang="ru-RU" sz="1900" dirty="0"/>
              <a:t>от </a:t>
            </a:r>
            <a:r>
              <a:rPr lang="ru-RU" sz="1900" dirty="0" smtClean="0"/>
              <a:t>09.02.2026 </a:t>
            </a:r>
            <a:r>
              <a:rPr lang="ru-RU" sz="1900" dirty="0"/>
              <a:t>№ </a:t>
            </a:r>
            <a:r>
              <a:rPr lang="ru-RU" sz="1900" dirty="0" smtClean="0"/>
              <a:t>95-р </a:t>
            </a:r>
            <a:r>
              <a:rPr lang="ru-RU" sz="1900" dirty="0"/>
              <a:t>«О проведении </a:t>
            </a:r>
            <a:r>
              <a:rPr lang="ru-RU" sz="1900" dirty="0" smtClean="0"/>
              <a:t>мониторинга</a:t>
            </a:r>
            <a:r>
              <a:rPr lang="ru-RU" sz="1900" dirty="0"/>
              <a:t> </a:t>
            </a:r>
            <a:r>
              <a:rPr lang="ru-RU" sz="1900" dirty="0" smtClean="0"/>
              <a:t>уровня </a:t>
            </a:r>
            <a:r>
              <a:rPr lang="ru-RU" sz="1900" dirty="0"/>
              <a:t>и качества </a:t>
            </a:r>
            <a:r>
              <a:rPr lang="ru-RU" sz="1900" dirty="0" smtClean="0"/>
              <a:t>подготовки обучающихся образовательных организаций в форме всероссийских проверочных работ в </a:t>
            </a:r>
            <a:r>
              <a:rPr lang="ru-RU" sz="1900" dirty="0"/>
              <a:t>Санкт-Петербурге в 2026 году»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Документарное обеспечение </a:t>
            </a:r>
            <a:r>
              <a:rPr lang="ru-RU" dirty="0" smtClean="0"/>
              <a:t>ВПР 2026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5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245835" y="1170395"/>
            <a:ext cx="5282546" cy="837597"/>
          </a:xfrm>
        </p:spPr>
        <p:txBody>
          <a:bodyPr>
            <a:normAutofit/>
          </a:bodyPr>
          <a:lstStyle/>
          <a:p>
            <a:r>
              <a:rPr lang="ru-RU" sz="1800" dirty="0"/>
              <a:t>Официальный сайт ФГБУ «ФИОКО» раздел «Навигатор ОКО» – «Навигатор ВПР в ОО»: </a:t>
            </a:r>
            <a:r>
              <a:rPr lang="ru-RU" sz="1800" dirty="0">
                <a:hlinkClick r:id="rId2"/>
              </a:rPr>
              <a:t>https://fioco.ru/nav-vpr-oo 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latin typeface="+mj-lt"/>
                <a:ea typeface="+mj-ea"/>
                <a:cs typeface="+mj-cs"/>
              </a:rPr>
              <a:t>Полезные ссылки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DB3498-14C6-4D97-AFF4-E1B714053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"/>
          <a:stretch/>
        </p:blipFill>
        <p:spPr>
          <a:xfrm>
            <a:off x="241391" y="2103804"/>
            <a:ext cx="5286990" cy="387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Текст 6"/>
          <p:cNvSpPr txBox="1">
            <a:spLocks/>
          </p:cNvSpPr>
          <p:nvPr/>
        </p:nvSpPr>
        <p:spPr>
          <a:xfrm>
            <a:off x="6068323" y="1170395"/>
            <a:ext cx="6041989" cy="587014"/>
          </a:xfrm>
          <a:prstGeom prst="rect">
            <a:avLst/>
          </a:prstGeom>
          <a:solidFill>
            <a:srgbClr val="30789E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prstClr val="white"/>
                </a:solidFill>
              </a:rPr>
              <a:t>Сайт Санкт-Петербургской региональной системы оценки качества образования: </a:t>
            </a:r>
            <a:r>
              <a:rPr lang="en-US" sz="1800" dirty="0">
                <a:solidFill>
                  <a:prstClr val="white"/>
                </a:solidFill>
                <a:hlinkClick r:id="rId4"/>
              </a:rPr>
              <a:t>https://monitoring.spbcokoit.ru/procedure/1122/</a:t>
            </a: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20" y="5665962"/>
            <a:ext cx="1104662" cy="1104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222908" y="4282006"/>
            <a:ext cx="963340" cy="3923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186249" y="4596714"/>
            <a:ext cx="3237470" cy="10692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12905" y="5214915"/>
            <a:ext cx="1326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Демо-версии и спецификации</a:t>
            </a: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8323" y="1772138"/>
            <a:ext cx="5923923" cy="45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61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73088" y="1150938"/>
            <a:ext cx="11347063" cy="5554662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4. </a:t>
            </a:r>
            <a:r>
              <a:rPr lang="ru-RU" sz="1900" b="1" dirty="0" smtClean="0"/>
              <a:t>Методические </a:t>
            </a:r>
            <a:r>
              <a:rPr lang="ru-RU" sz="1900" b="1" dirty="0"/>
              <a:t>рекомендации </a:t>
            </a:r>
            <a:r>
              <a:rPr lang="ru-RU" sz="1900" dirty="0"/>
              <a:t>по подготовке и проведению всероссийских проверочных работ в образовательных организациях, осуществляющих образовательную деятельность по образовательным программам начального общего, основного общего, среднего общего образования, в 2025/2026 учебном году (Приложение №1 к письму Рособнадзора  от 26.06.2025 №</a:t>
            </a:r>
            <a:r>
              <a:rPr lang="ru-RU" sz="1900" dirty="0" smtClean="0"/>
              <a:t>02-166)</a:t>
            </a:r>
          </a:p>
          <a:p>
            <a:pPr lvl="0"/>
            <a:r>
              <a:rPr lang="ru-RU" sz="1900" b="1" dirty="0" smtClean="0"/>
              <a:t>5</a:t>
            </a:r>
            <a:r>
              <a:rPr lang="en-US" sz="1900" b="1" dirty="0" smtClean="0"/>
              <a:t>. </a:t>
            </a:r>
            <a:r>
              <a:rPr lang="ru-RU" sz="1900" dirty="0"/>
              <a:t>Рекомендации по проведению анализа результатов всероссийских проверочных работ</a:t>
            </a:r>
            <a:r>
              <a:rPr lang="ru-RU" sz="1900" dirty="0">
                <a:hlinkClick r:id="rId3"/>
              </a:rPr>
              <a:t> в общеобразовательных организациях</a:t>
            </a:r>
            <a:endParaRPr lang="en-US" sz="1900" dirty="0"/>
          </a:p>
          <a:p>
            <a:pPr lvl="0"/>
            <a:r>
              <a:rPr lang="ru-RU" sz="1900" b="1" dirty="0" smtClean="0"/>
              <a:t>6</a:t>
            </a:r>
            <a:r>
              <a:rPr lang="en-US" sz="1900" b="1" dirty="0" smtClean="0"/>
              <a:t>. </a:t>
            </a:r>
            <a:r>
              <a:rPr lang="ru-RU" sz="1900" dirty="0"/>
              <a:t>Рекомендации по проведению анализа результатов всероссийских проверочных работ </a:t>
            </a:r>
            <a:r>
              <a:rPr lang="ru-RU" sz="1900" dirty="0">
                <a:hlinkClick r:id="rId4"/>
              </a:rPr>
              <a:t>на муниципальном и региональном </a:t>
            </a:r>
            <a:r>
              <a:rPr lang="ru-RU" sz="1900" dirty="0" smtClean="0">
                <a:hlinkClick r:id="rId4"/>
              </a:rPr>
              <a:t>уровнях</a:t>
            </a:r>
            <a:endParaRPr lang="en-US" sz="1900" dirty="0" smtClean="0"/>
          </a:p>
          <a:p>
            <a:r>
              <a:rPr lang="ru-RU" sz="1900" b="1" dirty="0" smtClean="0"/>
              <a:t>7</a:t>
            </a:r>
            <a:r>
              <a:rPr lang="en-US" sz="1900" b="1" dirty="0" smtClean="0"/>
              <a:t>. </a:t>
            </a:r>
            <a:r>
              <a:rPr lang="ru-RU" sz="1900" b="1" dirty="0" smtClean="0"/>
              <a:t>Порядок </a:t>
            </a:r>
            <a:r>
              <a:rPr lang="ru-RU" sz="1900" dirty="0"/>
              <a:t>и</a:t>
            </a:r>
            <a:r>
              <a:rPr lang="ru-RU" sz="1900" b="1" dirty="0"/>
              <a:t> план-график  </a:t>
            </a:r>
            <a:r>
              <a:rPr lang="ru-RU" sz="1900" dirty="0"/>
              <a:t>проведения ВПР в </a:t>
            </a:r>
            <a:r>
              <a:rPr lang="ru-RU" sz="1900" dirty="0" smtClean="0"/>
              <a:t>2026 </a:t>
            </a:r>
            <a:r>
              <a:rPr lang="ru-RU" sz="1900" dirty="0"/>
              <a:t>году</a:t>
            </a:r>
            <a:r>
              <a:rPr lang="ru-RU" sz="1900" dirty="0" smtClean="0"/>
              <a:t>.(размещены в ЛК ГИС ФИСОКО)</a:t>
            </a:r>
          </a:p>
          <a:p>
            <a:r>
              <a:rPr lang="ru-RU" sz="1900" b="1" dirty="0" smtClean="0"/>
              <a:t>8</a:t>
            </a:r>
            <a:r>
              <a:rPr lang="en-US" sz="1900" b="1" dirty="0" smtClean="0"/>
              <a:t>. </a:t>
            </a:r>
            <a:r>
              <a:rPr lang="ru-RU" sz="1900" b="1" dirty="0" smtClean="0"/>
              <a:t>Демоверсии </a:t>
            </a:r>
            <a:r>
              <a:rPr lang="ru-RU" sz="1900" b="1" dirty="0"/>
              <a:t>и описание: </a:t>
            </a:r>
            <a:r>
              <a:rPr lang="en-US" sz="1900" dirty="0">
                <a:hlinkClick r:id="rId5"/>
              </a:rPr>
              <a:t>https://fioco.ru/obraztsi_i_opisaniya_vpr</a:t>
            </a:r>
            <a:endParaRPr lang="ru-RU" sz="19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Документарное обеспечение </a:t>
            </a:r>
            <a:r>
              <a:rPr lang="ru-RU" dirty="0" smtClean="0"/>
              <a:t>ВПР 2026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43" y="5023894"/>
            <a:ext cx="1610495" cy="1610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Прямая со стрелкой 8"/>
          <p:cNvCxnSpPr/>
          <p:nvPr/>
        </p:nvCxnSpPr>
        <p:spPr>
          <a:xfrm>
            <a:off x="8388176" y="4595419"/>
            <a:ext cx="838201" cy="736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980933" y="4284725"/>
            <a:ext cx="4407243" cy="3106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1143" y="338115"/>
            <a:ext cx="8936220" cy="533868"/>
          </a:xfrm>
        </p:spPr>
        <p:txBody>
          <a:bodyPr>
            <a:noAutofit/>
          </a:bodyPr>
          <a:lstStyle/>
          <a:p>
            <a:r>
              <a:rPr lang="ru-RU" dirty="0" smtClean="0"/>
              <a:t>Специалисты, участвующие  в проведении ВПР 2026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1908" y="1155618"/>
            <a:ext cx="5606146" cy="18594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916" y="1322978"/>
            <a:ext cx="550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 уровне субъекта Российской </a:t>
            </a:r>
            <a:r>
              <a:rPr lang="ru-RU" sz="2000" b="1" dirty="0" smtClean="0"/>
              <a:t>Федерации</a:t>
            </a:r>
            <a:r>
              <a:rPr lang="ru-RU" sz="2000" b="1" dirty="0" smtClean="0">
                <a:solidFill>
                  <a:srgbClr val="374955"/>
                </a:solidFill>
              </a:rPr>
              <a:t>:</a:t>
            </a:r>
            <a:endParaRPr lang="ru-RU" sz="2000" dirty="0" smtClean="0">
              <a:solidFill>
                <a:srgbClr val="37495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Региональный координатор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Районный координатор</a:t>
            </a:r>
            <a:endParaRPr lang="ru-RU" dirty="0">
              <a:solidFill>
                <a:srgbClr val="3749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7161" y="1159174"/>
            <a:ext cx="5259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 уровне образовательной организации</a:t>
            </a:r>
            <a:r>
              <a:rPr lang="ru-RU" sz="20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Ответственный </a:t>
            </a:r>
            <a:r>
              <a:rPr lang="ru-RU" sz="2000" dirty="0"/>
              <a:t>организатор в </a:t>
            </a:r>
            <a:r>
              <a:rPr lang="ru-RU" sz="2000" dirty="0" smtClean="0"/>
              <a:t>ОО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Организаторы </a:t>
            </a:r>
            <a:r>
              <a:rPr lang="ru-RU" sz="2000" dirty="0"/>
              <a:t>в </a:t>
            </a:r>
            <a:r>
              <a:rPr lang="ru-RU" sz="2000" dirty="0" smtClean="0"/>
              <a:t>аудитории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Технический специалист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Эксперты </a:t>
            </a:r>
            <a:r>
              <a:rPr lang="ru-RU" sz="2000" dirty="0"/>
              <a:t>по проверке </a:t>
            </a:r>
            <a:r>
              <a:rPr lang="ru-RU" sz="2000" dirty="0" smtClean="0"/>
              <a:t>работ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Независимые </a:t>
            </a:r>
            <a:r>
              <a:rPr lang="ru-RU" sz="2000" dirty="0"/>
              <a:t>наблюдатели (по решению </a:t>
            </a:r>
            <a:r>
              <a:rPr lang="ru-RU" sz="2000" dirty="0" smtClean="0"/>
              <a:t>Комитета по образованию)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6922" y="1155618"/>
            <a:ext cx="5642656" cy="2650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95" y="4005843"/>
            <a:ext cx="10933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Инструктивные </a:t>
            </a:r>
            <a:r>
              <a:rPr lang="ru-RU" sz="2400" b="1" dirty="0" smtClean="0"/>
              <a:t>материалы </a:t>
            </a:r>
            <a:r>
              <a:rPr lang="ru-RU" sz="2400" dirty="0" smtClean="0"/>
              <a:t>по </a:t>
            </a:r>
            <a:r>
              <a:rPr lang="ru-RU" sz="2400" dirty="0"/>
              <a:t>проведению ВПР для всех специалистов, участвующих в подготовке и проведении ВПР, публикуются </a:t>
            </a:r>
            <a:r>
              <a:rPr lang="ru-RU" sz="2400" dirty="0" smtClean="0"/>
              <a:t>в </a:t>
            </a:r>
            <a:endParaRPr lang="en-US" sz="2400" dirty="0" smtClean="0"/>
          </a:p>
          <a:p>
            <a:pPr algn="ctr"/>
            <a:r>
              <a:rPr lang="ru-RU" sz="2400" b="1" dirty="0" smtClean="0"/>
              <a:t>ЛК </a:t>
            </a:r>
            <a:r>
              <a:rPr lang="ru-RU" sz="2400" b="1" dirty="0"/>
              <a:t>ГИС ФИС ОКО</a:t>
            </a:r>
            <a:endParaRPr lang="ru-RU" sz="2400" dirty="0" smtClean="0">
              <a:solidFill>
                <a:srgbClr val="374955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9800" y="3907892"/>
            <a:ext cx="11218905" cy="1346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9800" y="5452885"/>
            <a:ext cx="11160265" cy="1130455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5"/>
          </p:nvPr>
        </p:nvSpPr>
        <p:spPr>
          <a:xfrm>
            <a:off x="479800" y="5452885"/>
            <a:ext cx="11473405" cy="113875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2"/>
                </a:solidFill>
              </a:rPr>
              <a:t>Убедительная просьба информировать образовательные организации (ОО</a:t>
            </a:r>
            <a:r>
              <a:rPr lang="ru-RU" sz="2000" dirty="0" smtClean="0">
                <a:solidFill>
                  <a:schemeClr val="bg2"/>
                </a:solidFill>
              </a:rPr>
              <a:t>), что </a:t>
            </a:r>
            <a:r>
              <a:rPr lang="ru-RU" sz="2000" dirty="0">
                <a:solidFill>
                  <a:schemeClr val="bg2"/>
                </a:solidFill>
              </a:rPr>
              <a:t/>
            </a:r>
            <a:br>
              <a:rPr lang="ru-RU" sz="2000" dirty="0">
                <a:solidFill>
                  <a:schemeClr val="bg2"/>
                </a:solidFill>
              </a:rPr>
            </a:br>
            <a:r>
              <a:rPr lang="ru-RU" sz="2000" dirty="0">
                <a:solidFill>
                  <a:schemeClr val="bg2"/>
                </a:solidFill>
              </a:rPr>
              <a:t>обмен информацией по ВПР осуществляется </a:t>
            </a:r>
            <a:r>
              <a:rPr lang="ru-RU" sz="2000" b="1" dirty="0">
                <a:solidFill>
                  <a:schemeClr val="bg2"/>
                </a:solidFill>
              </a:rPr>
              <a:t>исключительно</a:t>
            </a:r>
            <a:r>
              <a:rPr lang="ru-RU" sz="2000" dirty="0">
                <a:solidFill>
                  <a:schemeClr val="bg2"/>
                </a:solidFill>
              </a:rPr>
              <a:t> через ЛК ГИС </a:t>
            </a:r>
            <a:r>
              <a:rPr lang="ru-RU" sz="2000" dirty="0" smtClean="0">
                <a:solidFill>
                  <a:schemeClr val="bg2"/>
                </a:solidFill>
              </a:rPr>
              <a:t>ФИСОКО. ФИОКО </a:t>
            </a:r>
            <a:r>
              <a:rPr lang="ru-RU" sz="2000" dirty="0">
                <a:solidFill>
                  <a:schemeClr val="bg2"/>
                </a:solidFill>
              </a:rPr>
              <a:t>и региональный </a:t>
            </a:r>
            <a:r>
              <a:rPr lang="ru-RU" sz="2000" dirty="0" smtClean="0">
                <a:solidFill>
                  <a:schemeClr val="bg2"/>
                </a:solidFill>
              </a:rPr>
              <a:t>координатор не направляет ссылки </a:t>
            </a:r>
            <a:r>
              <a:rPr lang="ru-RU" sz="2000" dirty="0">
                <a:solidFill>
                  <a:schemeClr val="bg2"/>
                </a:solidFill>
              </a:rPr>
              <a:t>по e-</a:t>
            </a:r>
            <a:r>
              <a:rPr lang="ru-RU" sz="2000" dirty="0" err="1">
                <a:solidFill>
                  <a:schemeClr val="bg2"/>
                </a:solidFill>
              </a:rPr>
              <a:t>mail</a:t>
            </a:r>
            <a:r>
              <a:rPr lang="ru-RU" sz="2000" dirty="0">
                <a:solidFill>
                  <a:schemeClr val="bg2"/>
                </a:solidFill>
              </a:rPr>
              <a:t>, в чатах и т. д</a:t>
            </a:r>
            <a:r>
              <a:rPr lang="ru-RU" sz="2000" dirty="0" smtClean="0">
                <a:solidFill>
                  <a:schemeClr val="bg2"/>
                </a:solidFill>
              </a:rPr>
              <a:t>., не </a:t>
            </a:r>
            <a:r>
              <a:rPr lang="ru-RU" sz="2000" dirty="0">
                <a:solidFill>
                  <a:schemeClr val="bg2"/>
                </a:solidFill>
              </a:rPr>
              <a:t>запрашивают коды доступа.</a:t>
            </a:r>
          </a:p>
        </p:txBody>
      </p:sp>
    </p:spTree>
    <p:extLst>
      <p:ext uri="{BB962C8B-B14F-4D97-AF65-F5344CB8AC3E}">
        <p14:creationId xmlns:p14="http://schemas.microsoft.com/office/powerpoint/2010/main" val="1658720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Предметы по продолжительности выполнения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26775"/>
              </p:ext>
            </p:extLst>
          </p:nvPr>
        </p:nvGraphicFramePr>
        <p:xfrm>
          <a:off x="378941" y="1067012"/>
          <a:ext cx="11475308" cy="342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63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Параллель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Предметы, которые пишутся </a:t>
                      </a:r>
                    </a:p>
                    <a:p>
                      <a:r>
                        <a:rPr lang="ru-RU" sz="1600" b="1" dirty="0" smtClean="0"/>
                        <a:t>1 урок</a:t>
                      </a:r>
                      <a:r>
                        <a:rPr lang="ru-RU" sz="1600" b="0" dirty="0" smtClean="0"/>
                        <a:t>, не более 45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Предметы, которые пишутся </a:t>
                      </a:r>
                    </a:p>
                    <a:p>
                      <a:r>
                        <a:rPr lang="ru-RU" sz="1600" b="1" dirty="0" smtClean="0"/>
                        <a:t>2 урока</a:t>
                      </a:r>
                      <a:r>
                        <a:rPr lang="ru-RU" sz="1600" b="0" dirty="0" smtClean="0"/>
                        <a:t>, не более чем 45 минут каждый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 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РЯ,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МАТ,</a:t>
                      </a:r>
                      <a:r>
                        <a:rPr lang="ru-RU" sz="2000" baseline="0" dirty="0" smtClean="0"/>
                        <a:t> ОМ, Лит.Ч, ИЯ  </a:t>
                      </a:r>
                      <a:r>
                        <a:rPr lang="ru-RU" sz="2000" dirty="0" smtClean="0"/>
                        <a:t>(АЯ, НЯ, ФЯ)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предметов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 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РЯ, ИСТ, ЛИТ,</a:t>
                      </a:r>
                      <a:r>
                        <a:rPr lang="ru-RU" sz="2000" baseline="0" dirty="0" smtClean="0"/>
                        <a:t> ИЯ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МАТ, ГЕО, </a:t>
                      </a:r>
                      <a:r>
                        <a:rPr lang="ru-RU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 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РЯ, ИСТ, ЛИТ,</a:t>
                      </a:r>
                      <a:r>
                        <a:rPr lang="ru-RU" sz="2000" baseline="0" dirty="0" smtClean="0"/>
                        <a:t> ИЯ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МАТ, ГЕО, </a:t>
                      </a:r>
                      <a:r>
                        <a:rPr lang="ru-RU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 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РЯ, ИСТ, ЛИТ, 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МАТ, ГЕО, </a:t>
                      </a:r>
                      <a:r>
                        <a:rPr lang="ru-RU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БИО, ФИЗ,</a:t>
                      </a:r>
                      <a:r>
                        <a:rPr lang="ru-RU" sz="20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 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РЯ, ИСТ, ОБЩ, ЛИТ,</a:t>
                      </a:r>
                      <a:r>
                        <a:rPr lang="ru-RU" sz="2000" baseline="0" dirty="0" smtClean="0"/>
                        <a:t> ИЯ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МАТ, ГЕО, </a:t>
                      </a:r>
                      <a:r>
                        <a:rPr lang="ru-RU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БИО, ХИМ, ФИЗ, ИНФ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6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нет предметов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РЯ, МАТ, ИСТ, ОБЩ, ГЕО, БИО, </a:t>
                      </a:r>
                      <a:r>
                        <a:rPr lang="ru-RU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ФИЗ, ХИМ, ЛИТ, ИЯ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505672" y="4776280"/>
            <a:ext cx="10479408" cy="1857983"/>
            <a:chOff x="1301402" y="4652903"/>
            <a:chExt cx="10736008" cy="181588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301402" y="4652903"/>
              <a:ext cx="10736008" cy="1796536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8626" y="4652903"/>
              <a:ext cx="1052156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Работы</a:t>
              </a:r>
              <a:r>
                <a:rPr lang="ru-RU" sz="1600" b="1" dirty="0"/>
                <a:t>, рассчитанные на 2 </a:t>
              </a:r>
              <a:r>
                <a:rPr lang="ru-RU" sz="1600" b="1" dirty="0" smtClean="0"/>
                <a:t>урока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600" dirty="0" smtClean="0"/>
                <a:t>Состоят </a:t>
              </a:r>
              <a:r>
                <a:rPr lang="ru-RU" sz="1600" dirty="0"/>
                <a:t>из двух </a:t>
              </a:r>
              <a:r>
                <a:rPr lang="ru-RU" sz="1600" dirty="0" smtClean="0"/>
                <a:t>частей.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600" dirty="0" smtClean="0"/>
                <a:t>На </a:t>
              </a:r>
              <a:r>
                <a:rPr lang="ru-RU" sz="1600" dirty="0"/>
                <a:t>выполнение каждой части отводится не более 45 </a:t>
              </a:r>
              <a:r>
                <a:rPr lang="ru-RU" sz="1600" dirty="0" smtClean="0"/>
                <a:t>минут.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600" dirty="0" smtClean="0"/>
                <a:t>Задания </a:t>
              </a:r>
              <a:r>
                <a:rPr lang="ru-RU" sz="1600" dirty="0"/>
                <a:t>1 и 2 части могут выполнятся в один день с перерывом </a:t>
              </a:r>
              <a:r>
                <a:rPr lang="ru-RU" sz="1600" dirty="0" smtClean="0"/>
                <a:t>не </a:t>
              </a:r>
              <a:r>
                <a:rPr lang="ru-RU" sz="1600" dirty="0"/>
                <a:t>менее 10 минут или в разные дни (по решению ОО</a:t>
              </a:r>
              <a:r>
                <a:rPr lang="ru-RU" sz="1600" dirty="0" smtClean="0"/>
                <a:t>).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600" dirty="0" smtClean="0"/>
                <a:t>Результаты </a:t>
              </a:r>
              <a:r>
                <a:rPr lang="ru-RU" sz="1600" dirty="0"/>
                <a:t>работ участников, выполнивших </a:t>
              </a:r>
              <a:r>
                <a:rPr lang="ru-RU" sz="1600" b="1" dirty="0">
                  <a:solidFill>
                    <a:srgbClr val="FF0000"/>
                  </a:solidFill>
                </a:rPr>
                <a:t>только одну часть </a:t>
              </a:r>
              <a:r>
                <a:rPr lang="ru-RU" sz="1600" dirty="0"/>
                <a:t>(первую или вторую), </a:t>
              </a:r>
              <a:r>
                <a:rPr lang="ru-RU" sz="1600" b="1" u="sng" dirty="0">
                  <a:solidFill>
                    <a:srgbClr val="FF0000"/>
                  </a:solidFill>
                </a:rPr>
                <a:t>не учитываются</a:t>
              </a:r>
              <a:r>
                <a:rPr lang="ru-RU" sz="1600" b="1" dirty="0">
                  <a:solidFill>
                    <a:srgbClr val="FF0000"/>
                  </a:solidFill>
                </a:rPr>
                <a:t> </a:t>
              </a:r>
              <a:r>
                <a:rPr lang="ru-RU" sz="1600" dirty="0"/>
                <a:t>при обработке и не предоставляются в разделе </a:t>
              </a:r>
              <a:r>
                <a:rPr lang="ru-RU" sz="1600" dirty="0" smtClean="0"/>
                <a:t>Аналитика</a:t>
              </a:r>
              <a:endParaRPr lang="ru-RU" sz="16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9496" y="4371935"/>
            <a:ext cx="77617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 smtClean="0"/>
              <a:t>!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25449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Распределение конкретных предметов на основе случайного выбора по конкретным классам осуществляется </a:t>
            </a:r>
            <a:r>
              <a:rPr lang="ru-RU" sz="2000" b="1" dirty="0">
                <a:solidFill>
                  <a:srgbClr val="FF0000"/>
                </a:solidFill>
                <a:cs typeface="Calibri" panose="020F0502020204030204" pitchFamily="34" charset="0"/>
              </a:rPr>
              <a:t>федеральным организатором</a:t>
            </a:r>
            <a:r>
              <a:rPr lang="ru-RU" sz="2000" dirty="0">
                <a:solidFill>
                  <a:srgbClr val="333333"/>
                </a:solidFill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Информация о распределении конкретных предметов на основе случайного выбора по конкретным классам предоставляется ОО </a:t>
            </a:r>
            <a:r>
              <a:rPr lang="ru-RU" sz="2000" b="1" dirty="0">
                <a:solidFill>
                  <a:srgbClr val="FF0000"/>
                </a:solidFill>
              </a:rPr>
              <a:t>один раз в неделю (во вторник) </a:t>
            </a: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на каждый день проведения </a:t>
            </a:r>
            <a:r>
              <a:rPr lang="ru-RU" sz="2000" b="1" dirty="0">
                <a:solidFill>
                  <a:srgbClr val="FF0000"/>
                </a:solidFill>
              </a:rPr>
              <a:t>следующей недели </a:t>
            </a: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в ЛК ГИС ФИС ОКО, в соответствии с расписанием, полученным от ОО, согласно плану-графику проведения ВПР. 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Ответственный организатор ОО </a:t>
            </a: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скачивает информацию о распределении предметов по классам и организует проведение ВПР в конкретных классах по конкретным предметам</a:t>
            </a:r>
            <a:r>
              <a:rPr lang="ru-RU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Предметы на основе случайного выбора</a:t>
            </a:r>
          </a:p>
        </p:txBody>
      </p:sp>
    </p:spTree>
    <p:extLst>
      <p:ext uri="{BB962C8B-B14F-4D97-AF65-F5344CB8AC3E}">
        <p14:creationId xmlns:p14="http://schemas.microsoft.com/office/powerpoint/2010/main" val="18796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Распределяться будет не конкретный язык, а предмет "Иностранный язык". Материалы будут предоставлены по тем языкам, которые </a:t>
            </a:r>
            <a:r>
              <a:rPr lang="ru-RU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будут указаны </a:t>
            </a: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в форме сбора </a:t>
            </a:r>
            <a:r>
              <a:rPr lang="ru-RU" sz="2000" b="1" dirty="0">
                <a:solidFill>
                  <a:schemeClr val="tx1"/>
                </a:solidFill>
                <a:cs typeface="Calibri" panose="020F0502020204030204" pitchFamily="34" charset="0"/>
              </a:rPr>
              <a:t>информации об </a:t>
            </a:r>
            <a:r>
              <a:rPr lang="ru-RU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ОО для проведения ВПР </a:t>
            </a:r>
            <a:r>
              <a:rPr lang="ru-RU" sz="2000" b="1" dirty="0">
                <a:solidFill>
                  <a:schemeClr val="tx1"/>
                </a:solidFill>
                <a:cs typeface="Calibri" panose="020F0502020204030204" pitchFamily="34" charset="0"/>
              </a:rPr>
              <a:t>2026 (заявка на участие ВПР</a:t>
            </a:r>
            <a:r>
              <a:rPr lang="ru-RU" sz="20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)</a:t>
            </a:r>
            <a:endParaRPr lang="ru-RU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ВПР по предмету «Иностранный язык» проводятся на </a:t>
            </a:r>
            <a:r>
              <a:rPr lang="ru-RU" sz="2000" b="1" dirty="0" smtClean="0">
                <a:solidFill>
                  <a:srgbClr val="FF0000"/>
                </a:solidFill>
              </a:rPr>
              <a:t>бумажном носителе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При проведении </a:t>
            </a:r>
            <a:r>
              <a:rPr lang="ru-RU" sz="2000" dirty="0">
                <a:solidFill>
                  <a:schemeClr val="tx1"/>
                </a:solidFill>
              </a:rPr>
              <a:t>проверочной</a:t>
            </a:r>
            <a:r>
              <a:rPr lang="ru-RU" sz="2000" dirty="0" smtClean="0">
                <a:solidFill>
                  <a:schemeClr val="tx1"/>
                </a:solidFill>
              </a:rPr>
              <a:t> работы по предмету «Иностранный язык», аудитория должна быть оснащена техническим средством, обеспечивающим качественное воспроизведение аудиозаписей в формате .mp3 для выполнения задания по аудирования.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Ответственный </a:t>
            </a: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организатор в ОО скачивает в ЛК ГИС ФИС ОКО аудиофайл в формате .mp3 для проведения аудирования и архив с материалами для проведения проверочной работы и передаёт организатору в аудитории.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Иностранный </a:t>
            </a:r>
            <a:r>
              <a:rPr lang="ru-RU" dirty="0" smtClean="0"/>
              <a:t>язык (предмет на основе случайного выбора)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ВПР по предмету «Информатика» состоят из двух частей. Задания части 1 выполняются на бумажном носителе. Задания части 2 выполняются с использованием компьютера.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Материалы, необходимые для проведения проверочной работы по предмету «Информатика» будут размещены федеральным организатором в ЛК ГИС ФИС ОКО.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Результатом выполнения заданий с использованием компьютера являются </a:t>
            </a:r>
            <a:r>
              <a:rPr lang="ru-RU" sz="2000" b="1" dirty="0">
                <a:solidFill>
                  <a:srgbClr val="FF0000"/>
                </a:solidFill>
              </a:rPr>
              <a:t>отдельные файлы </a:t>
            </a:r>
            <a:r>
              <a:rPr lang="ru-RU" sz="2000" dirty="0">
                <a:solidFill>
                  <a:schemeClr val="tx1"/>
                </a:solidFill>
              </a:rPr>
              <a:t>(для одного задания – один файл), которые передаются экспертам (учителю/ям ОО) на проверку. 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1"/>
                </a:solidFill>
                <a:cs typeface="Calibri" panose="020F0502020204030204" pitchFamily="34" charset="0"/>
              </a:rPr>
              <a:t>Порядок проведения ВПР по предмету «Информатика» будет описан в инструктивных материалах по проведению проверочных работ по предмету «Информатика</a:t>
            </a:r>
            <a:r>
              <a:rPr lang="ru-RU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»</a:t>
            </a:r>
            <a:r>
              <a:rPr lang="en-US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cs typeface="Calibri" panose="020F0502020204030204" pitchFamily="34" charset="0"/>
              </a:rPr>
              <a:t>публикуются вместе с КИМ).</a:t>
            </a:r>
            <a:endParaRPr lang="ru-RU" sz="20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2811" y="341671"/>
            <a:ext cx="9185189" cy="605680"/>
          </a:xfrm>
        </p:spPr>
        <p:txBody>
          <a:bodyPr>
            <a:noAutofit/>
          </a:bodyPr>
          <a:lstStyle/>
          <a:p>
            <a:r>
              <a:rPr lang="ru-RU" sz="2200" dirty="0"/>
              <a:t>Информатика: 7-8 классы (предмет на основе случайного выбора)</a:t>
            </a:r>
          </a:p>
        </p:txBody>
      </p:sp>
    </p:spTree>
    <p:extLst>
      <p:ext uri="{BB962C8B-B14F-4D97-AF65-F5344CB8AC3E}">
        <p14:creationId xmlns:p14="http://schemas.microsoft.com/office/powerpoint/2010/main" val="32622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6D03-2ED4-4316-A261-F7530402B9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1143" y="338115"/>
            <a:ext cx="8936220" cy="5338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ВПР 2026 на бумажных носителях</a:t>
            </a:r>
            <a:endParaRPr lang="ru-RU" sz="2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430136" y="1229093"/>
            <a:ext cx="5481778" cy="4850431"/>
            <a:chOff x="527222" y="1079157"/>
            <a:chExt cx="5848864" cy="42836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27222" y="1079157"/>
              <a:ext cx="5848864" cy="42836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085" y="1094674"/>
              <a:ext cx="5509138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Основные </a:t>
              </a:r>
              <a:r>
                <a:rPr lang="ru-RU" sz="2000" b="1" dirty="0"/>
                <a:t>этапы проведения ВПР на бумажном носителе: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b="1" dirty="0"/>
                <a:t>Скачивание архивов </a:t>
              </a:r>
              <a:r>
                <a:rPr lang="ru-RU" dirty="0"/>
                <a:t>с материалами по предмету  в ЛК ГИС ФИС </a:t>
              </a:r>
              <a:r>
                <a:rPr lang="ru-RU" dirty="0" smtClean="0"/>
                <a:t>ОКО.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dirty="0" smtClean="0"/>
                <a:t> </a:t>
              </a:r>
              <a:r>
                <a:rPr lang="ru-RU" b="1" dirty="0"/>
                <a:t>Печать  2-х вариантов проверочных работ в равном количестве </a:t>
              </a:r>
              <a:r>
                <a:rPr lang="ru-RU" dirty="0"/>
                <a:t>в формате .</a:t>
              </a:r>
              <a:r>
                <a:rPr lang="ru-RU" dirty="0" err="1" smtClean="0"/>
                <a:t>pdf</a:t>
              </a:r>
              <a:r>
                <a:rPr lang="ru-RU" dirty="0" smtClean="0"/>
                <a:t> для </a:t>
              </a:r>
              <a:r>
                <a:rPr lang="ru-RU" dirty="0"/>
                <a:t>каждого участника по количеству </a:t>
              </a:r>
              <a:r>
                <a:rPr lang="ru-RU" dirty="0" smtClean="0"/>
                <a:t>участников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b="1" dirty="0" smtClean="0"/>
                <a:t>Выполнение </a:t>
              </a:r>
              <a:r>
                <a:rPr lang="ru-RU" b="1" dirty="0"/>
                <a:t>проверочной </a:t>
              </a:r>
              <a:r>
                <a:rPr lang="ru-RU" b="1" dirty="0" smtClean="0"/>
                <a:t>работы</a:t>
              </a:r>
              <a:endParaRPr lang="ru-RU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b="1" dirty="0" smtClean="0"/>
                <a:t>Передача проверочных работ </a:t>
              </a:r>
              <a:r>
                <a:rPr lang="ru-RU" dirty="0"/>
                <a:t>с ответами  участников по окончании работы из каждой аудитории </a:t>
              </a:r>
              <a:r>
                <a:rPr lang="ru-RU" b="1" dirty="0"/>
                <a:t>ответственному организатору </a:t>
              </a:r>
              <a:r>
                <a:rPr lang="ru-RU" b="1" dirty="0" smtClean="0"/>
                <a:t>ОО</a:t>
              </a:r>
              <a:endParaRPr lang="ru-RU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b="1" dirty="0" smtClean="0"/>
                <a:t>Проверка </a:t>
              </a:r>
              <a:r>
                <a:rPr lang="ru-RU" b="1" dirty="0"/>
                <a:t>работ </a:t>
              </a:r>
              <a:endParaRPr lang="ru-RU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b="1" dirty="0" smtClean="0"/>
                <a:t>Заполнение </a:t>
              </a:r>
              <a:r>
                <a:rPr lang="ru-RU" b="1" dirty="0"/>
                <a:t>формы сбора результатов и загрузка в ЛК ГИС ФИС </a:t>
              </a:r>
              <a:r>
                <a:rPr lang="ru-RU" b="1" dirty="0" smtClean="0"/>
                <a:t>ОКО</a:t>
              </a:r>
              <a:endParaRPr lang="ru-RU" dirty="0"/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48650"/>
              </p:ext>
            </p:extLst>
          </p:nvPr>
        </p:nvGraphicFramePr>
        <p:xfrm>
          <a:off x="304125" y="1258144"/>
          <a:ext cx="604107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80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Важные даты: ВПР на бумажных носителях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работ на бум.носителях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20.04.2026 – 20.05.2026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форм сбора результатов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20.04.2026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Проверка работ и загрузка форм сбора результатов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20.04.2026 – 25.05.2026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результатов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08.06.2026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47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бЦОКОиИТ">
      <a:dk1>
        <a:srgbClr val="374955"/>
      </a:dk1>
      <a:lt1>
        <a:sysClr val="window" lastClr="FFFFFF"/>
      </a:lt1>
      <a:dk2>
        <a:srgbClr val="374955"/>
      </a:dk2>
      <a:lt2>
        <a:srgbClr val="FFFFFF"/>
      </a:lt2>
      <a:accent1>
        <a:srgbClr val="235B77"/>
      </a:accent1>
      <a:accent2>
        <a:srgbClr val="2C7DA0"/>
      </a:accent2>
      <a:accent3>
        <a:srgbClr val="468FAF"/>
      </a:accent3>
      <a:accent4>
        <a:srgbClr val="61A5C2"/>
      </a:accent4>
      <a:accent5>
        <a:srgbClr val="89C2D9"/>
      </a:accent5>
      <a:accent6>
        <a:srgbClr val="A9D6E5"/>
      </a:accent6>
      <a:hlink>
        <a:srgbClr val="0170BB"/>
      </a:hlink>
      <a:folHlink>
        <a:srgbClr val="B2E0F4"/>
      </a:folHlink>
    </a:clrScheme>
    <a:fontScheme name="СПбЦОКОи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7">
      <a:dk1>
        <a:srgbClr val="374955"/>
      </a:dk1>
      <a:lt1>
        <a:sysClr val="window" lastClr="FFFFFF"/>
      </a:lt1>
      <a:dk2>
        <a:srgbClr val="374955"/>
      </a:dk2>
      <a:lt2>
        <a:srgbClr val="FFFFFF"/>
      </a:lt2>
      <a:accent1>
        <a:srgbClr val="235B77"/>
      </a:accent1>
      <a:accent2>
        <a:srgbClr val="2C7DA0"/>
      </a:accent2>
      <a:accent3>
        <a:srgbClr val="468FAF"/>
      </a:accent3>
      <a:accent4>
        <a:srgbClr val="61A5C2"/>
      </a:accent4>
      <a:accent5>
        <a:srgbClr val="89C2D9"/>
      </a:accent5>
      <a:accent6>
        <a:srgbClr val="A9D6E5"/>
      </a:accent6>
      <a:hlink>
        <a:srgbClr val="374955"/>
      </a:hlink>
      <a:folHlink>
        <a:srgbClr val="B2E0F4"/>
      </a:folHlink>
    </a:clrScheme>
    <a:fontScheme name="СПбЦОКОи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8">
      <a:dk1>
        <a:srgbClr val="374955"/>
      </a:dk1>
      <a:lt1>
        <a:sysClr val="window" lastClr="FFFFFF"/>
      </a:lt1>
      <a:dk2>
        <a:srgbClr val="374955"/>
      </a:dk2>
      <a:lt2>
        <a:srgbClr val="FFFFFF"/>
      </a:lt2>
      <a:accent1>
        <a:srgbClr val="235B77"/>
      </a:accent1>
      <a:accent2>
        <a:srgbClr val="2C7DA0"/>
      </a:accent2>
      <a:accent3>
        <a:srgbClr val="468FAF"/>
      </a:accent3>
      <a:accent4>
        <a:srgbClr val="61A5C2"/>
      </a:accent4>
      <a:accent5>
        <a:srgbClr val="89C2D9"/>
      </a:accent5>
      <a:accent6>
        <a:srgbClr val="A9D6E5"/>
      </a:accent6>
      <a:hlink>
        <a:srgbClr val="374955"/>
      </a:hlink>
      <a:folHlink>
        <a:srgbClr val="B2E0F4"/>
      </a:folHlink>
    </a:clrScheme>
    <a:fontScheme name="СПбЦОКОи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3070</TotalTime>
  <Words>1917</Words>
  <Application>Microsoft Office PowerPoint</Application>
  <PresentationFormat>Широкоэкранный</PresentationFormat>
  <Paragraphs>248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Тема Office</vt:lpstr>
      <vt:lpstr>1_Тема Office</vt:lpstr>
      <vt:lpstr>2_Тема Office</vt:lpstr>
      <vt:lpstr>Организационные аспекты подготовки к проведению ВПР-2026 в образовательных организациях Санкт-Петербурга</vt:lpstr>
      <vt:lpstr>Документарное обеспечение ВПР 2026</vt:lpstr>
      <vt:lpstr>Документарное обеспечение ВПР 2026</vt:lpstr>
      <vt:lpstr>Специалисты, участвующие  в проведении ВПР 2026</vt:lpstr>
      <vt:lpstr>Предметы по продолжительности выполнения</vt:lpstr>
      <vt:lpstr>Предметы на основе случайного выбора</vt:lpstr>
      <vt:lpstr>Иностранный язык (предмет на основе случайного выбора)</vt:lpstr>
      <vt:lpstr>Информатика: 7-8 классы (предмет на основе случайного выбора)</vt:lpstr>
      <vt:lpstr>ВПР 2026 на бумажных носителях</vt:lpstr>
      <vt:lpstr>ВПР 2026  на ПК (5-8 классы)</vt:lpstr>
      <vt:lpstr>ВПР 2026 на ПК (с 20.04.2026 по 29.04.2026)</vt:lpstr>
      <vt:lpstr>Контрольно-измерительные материалы ВПР 2026</vt:lpstr>
      <vt:lpstr>Информация о классах с углубленным изучением предметов Математика и Физика в 7 и 8 классах. ВПР 2026 (до 20 марта)</vt:lpstr>
      <vt:lpstr>Расписание проведения ВПР 2026</vt:lpstr>
      <vt:lpstr>Перечень учебных предметов ВПР 2026</vt:lpstr>
      <vt:lpstr>Расписание проведения ВПР основные ошибки (опыт прошлого года)</vt:lpstr>
      <vt:lpstr>Расписание проведения ВПР основные ошибки при ВПР на ПК</vt:lpstr>
      <vt:lpstr>Формы сбора результатов ВПР 2026</vt:lpstr>
      <vt:lpstr>Формы сбора результатов ВПР 2026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С. Антипова</dc:creator>
  <cp:lastModifiedBy>Степанова МВ</cp:lastModifiedBy>
  <cp:revision>157</cp:revision>
  <dcterms:created xsi:type="dcterms:W3CDTF">2024-11-13T09:32:30Z</dcterms:created>
  <dcterms:modified xsi:type="dcterms:W3CDTF">2026-03-25T20:58:40Z</dcterms:modified>
</cp:coreProperties>
</file>